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41.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slides/slide38.xml" ContentType="application/vnd.openxmlformats-officedocument.presentationml.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s/slide34.xml" ContentType="application/vnd.openxmlformats-officedocument.presentationml.slide+xml"/>
  <Default Extension="jpeg" ContentType="image/jpeg"/>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Override PartName="/ppt/slides/slide30.xml" ContentType="application/vnd.openxmlformats-officedocument.presentationml.slide+xml"/>
  <Default Extension="xml" ContentType="application/xml"/>
  <Override PartName="/ppt/slides/slide19.xml" ContentType="application/vnd.openxmlformats-officedocument.presentationml.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ppt/slides/slide39.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7.xml" ContentType="application/vnd.openxmlformats-officedocument.presentationml.slide+xml"/>
  <Override PartName="/ppt/slides/slide35.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slides/slide31.xml" ContentType="application/vnd.openxmlformats-officedocument.presentationml.slide+xml"/>
  <Override PartName="/ppt/slides/slide1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28.xml" ContentType="application/vnd.openxmlformats-officedocument.presentationml.slide+xml"/>
  <Override PartName="/ppt/slides/slide36.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17.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s/slide37.xml" ContentType="application/vnd.openxmlformats-officedocument.presentationml.slide+xml"/>
  <Override PartName="/ppt/slides/slide29.xml" ContentType="application/vnd.openxmlformats-officedocument.presentationml.slide+xml"/>
  <Override PartName="/ppt/slideLayouts/slideLayout4.xml" ContentType="application/vnd.openxmlformats-officedocument.presentationml.slideLayout+xml"/>
  <Override PartName="/ppt/slides/slide25.xml" ContentType="application/vnd.openxmlformats-officedocument.presentationml.slide+xml"/>
  <Override PartName="/ppt/slides/slide33.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43"/>
  </p:notesMasterIdLst>
  <p:sldIdLst>
    <p:sldId id="266" r:id="rId2"/>
    <p:sldId id="392" r:id="rId3"/>
    <p:sldId id="317" r:id="rId4"/>
    <p:sldId id="391" r:id="rId5"/>
    <p:sldId id="276" r:id="rId6"/>
    <p:sldId id="319" r:id="rId7"/>
    <p:sldId id="320" r:id="rId8"/>
    <p:sldId id="352" r:id="rId9"/>
    <p:sldId id="383" r:id="rId10"/>
    <p:sldId id="389" r:id="rId11"/>
    <p:sldId id="297" r:id="rId12"/>
    <p:sldId id="368" r:id="rId13"/>
    <p:sldId id="393" r:id="rId14"/>
    <p:sldId id="394" r:id="rId15"/>
    <p:sldId id="395" r:id="rId16"/>
    <p:sldId id="396" r:id="rId17"/>
    <p:sldId id="397" r:id="rId18"/>
    <p:sldId id="366" r:id="rId19"/>
    <p:sldId id="367" r:id="rId20"/>
    <p:sldId id="384" r:id="rId21"/>
    <p:sldId id="398" r:id="rId22"/>
    <p:sldId id="299" r:id="rId23"/>
    <p:sldId id="309" r:id="rId24"/>
    <p:sldId id="400" r:id="rId25"/>
    <p:sldId id="399" r:id="rId26"/>
    <p:sldId id="386" r:id="rId27"/>
    <p:sldId id="305" r:id="rId28"/>
    <p:sldId id="388" r:id="rId29"/>
    <p:sldId id="310" r:id="rId30"/>
    <p:sldId id="315" r:id="rId31"/>
    <p:sldId id="377" r:id="rId32"/>
    <p:sldId id="342" r:id="rId33"/>
    <p:sldId id="402" r:id="rId34"/>
    <p:sldId id="401" r:id="rId35"/>
    <p:sldId id="314" r:id="rId36"/>
    <p:sldId id="340" r:id="rId37"/>
    <p:sldId id="313" r:id="rId38"/>
    <p:sldId id="387" r:id="rId39"/>
    <p:sldId id="316" r:id="rId40"/>
    <p:sldId id="343" r:id="rId41"/>
    <p:sldId id="318" r:id="rId42"/>
  </p:sldIdLst>
  <p:sldSz cx="9144000" cy="5143500" type="screen16x9"/>
  <p:notesSz cx="6858000" cy="9144000"/>
  <p:defaultText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7080A"/>
    <a:srgbClr val="2B4053"/>
    <a:srgbClr val="2E455A"/>
    <a:srgbClr val="2A262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snapToGrid="0" snapToObjects="1">
      <p:cViewPr varScale="1">
        <p:scale>
          <a:sx n="132" d="100"/>
          <a:sy n="132" d="100"/>
        </p:scale>
        <p:origin x="-104" y="-25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478314-2683-3D44-949D-D7D60426DA3A}" type="datetimeFigureOut">
              <a:rPr lang="en-GB" smtClean="0"/>
              <a:pPr/>
              <a:t>10/16/19</a:t>
            </a:fld>
            <a:endParaRPr lang="fr-F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fr-F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80B866-9E57-BF44-945A-C0F6117C580C}" type="slidenum">
              <a:rPr lang="fr-FR" smtClean="0"/>
              <a:pPr/>
              <a:t>‹#›</a:t>
            </a:fld>
            <a:endParaRPr lang="fr-FR"/>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36D94BBA-EC14-1443-B0E3-65095954D07F}" type="slidenum">
              <a:rPr lang="fr-FR" smtClean="0"/>
              <a:pPr/>
              <a:t>32</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36D94BBA-EC14-1443-B0E3-65095954D07F}" type="slidenum">
              <a:rPr lang="fr-FR" smtClean="0"/>
              <a:pPr/>
              <a:t>33</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36D94BBA-EC14-1443-B0E3-65095954D07F}" type="slidenum">
              <a:rPr lang="fr-FR" smtClean="0"/>
              <a:pPr/>
              <a:t>34</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36D94BBA-EC14-1443-B0E3-65095954D07F}" type="slidenum">
              <a:rPr lang="fr-FR" smtClean="0"/>
              <a:pPr/>
              <a:t>35</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GB" smtClean="0"/>
              <a:t>Click to edit Master title style</a:t>
            </a:r>
            <a:endParaRPr lang="fr-F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fr-FR"/>
          </a:p>
        </p:txBody>
      </p:sp>
      <p:sp>
        <p:nvSpPr>
          <p:cNvPr id="4" name="Date Placeholder 3"/>
          <p:cNvSpPr>
            <a:spLocks noGrp="1"/>
          </p:cNvSpPr>
          <p:nvPr>
            <p:ph type="dt" sz="half" idx="10"/>
          </p:nvPr>
        </p:nvSpPr>
        <p:spPr/>
        <p:txBody>
          <a:bodyPr/>
          <a:lstStyle/>
          <a:p>
            <a:fld id="{723AC59B-79BD-994B-9880-CB19644CA3F9}" type="datetimeFigureOut">
              <a:rPr lang="en-GB" smtClean="0"/>
              <a:pPr/>
              <a:t>10/16/19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BB98A56-7008-9545-ACAA-CEFD8499B5DA}" type="slidenum">
              <a:rPr lang="fr-FR" smtClean="0"/>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fr-FR"/>
          </a:p>
        </p:txBody>
      </p:sp>
      <p:sp>
        <p:nvSpPr>
          <p:cNvPr id="4" name="Date Placeholder 3"/>
          <p:cNvSpPr>
            <a:spLocks noGrp="1"/>
          </p:cNvSpPr>
          <p:nvPr>
            <p:ph type="dt" sz="half" idx="10"/>
          </p:nvPr>
        </p:nvSpPr>
        <p:spPr/>
        <p:txBody>
          <a:bodyPr/>
          <a:lstStyle/>
          <a:p>
            <a:fld id="{723AC59B-79BD-994B-9880-CB19644CA3F9}" type="datetimeFigureOut">
              <a:rPr lang="en-GB" smtClean="0"/>
              <a:pPr/>
              <a:t>10/16/19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BB98A56-7008-9545-ACAA-CEFD8499B5DA}" type="slidenum">
              <a:rPr lang="fr-FR" smtClean="0"/>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GB" smtClean="0"/>
              <a:t>Click to edit Master title style</a:t>
            </a:r>
            <a:endParaRPr lang="fr-F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fr-FR"/>
          </a:p>
        </p:txBody>
      </p:sp>
      <p:sp>
        <p:nvSpPr>
          <p:cNvPr id="4" name="Date Placeholder 3"/>
          <p:cNvSpPr>
            <a:spLocks noGrp="1"/>
          </p:cNvSpPr>
          <p:nvPr>
            <p:ph type="dt" sz="half" idx="10"/>
          </p:nvPr>
        </p:nvSpPr>
        <p:spPr/>
        <p:txBody>
          <a:bodyPr/>
          <a:lstStyle/>
          <a:p>
            <a:fld id="{723AC59B-79BD-994B-9880-CB19644CA3F9}" type="datetimeFigureOut">
              <a:rPr lang="en-GB" smtClean="0"/>
              <a:pPr/>
              <a:t>10/16/19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BB98A56-7008-9545-ACAA-CEFD8499B5DA}" type="slidenum">
              <a:rPr lang="fr-FR" smtClean="0"/>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fr-FR"/>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fr-FR"/>
          </a:p>
        </p:txBody>
      </p:sp>
      <p:sp>
        <p:nvSpPr>
          <p:cNvPr id="4" name="Date Placeholder 3"/>
          <p:cNvSpPr>
            <a:spLocks noGrp="1"/>
          </p:cNvSpPr>
          <p:nvPr>
            <p:ph type="dt" sz="half" idx="10"/>
          </p:nvPr>
        </p:nvSpPr>
        <p:spPr/>
        <p:txBody>
          <a:bodyPr/>
          <a:lstStyle/>
          <a:p>
            <a:fld id="{723AC59B-79BD-994B-9880-CB19644CA3F9}" type="datetimeFigureOut">
              <a:rPr lang="en-GB" smtClean="0"/>
              <a:pPr/>
              <a:t>10/16/19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BB98A56-7008-9545-ACAA-CEFD8499B5DA}" type="slidenum">
              <a:rPr lang="fr-FR" smtClean="0"/>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GB" smtClean="0"/>
              <a:t>Click to edit Master title style</a:t>
            </a:r>
            <a:endParaRPr lang="fr-F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723AC59B-79BD-994B-9880-CB19644CA3F9}" type="datetimeFigureOut">
              <a:rPr lang="en-GB" smtClean="0"/>
              <a:pPr/>
              <a:t>10/16/19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BB98A56-7008-9545-ACAA-CEFD8499B5DA}" type="slidenum">
              <a:rPr lang="fr-FR" smtClean="0"/>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fr-F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fr-F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fr-FR"/>
          </a:p>
        </p:txBody>
      </p:sp>
      <p:sp>
        <p:nvSpPr>
          <p:cNvPr id="5" name="Date Placeholder 4"/>
          <p:cNvSpPr>
            <a:spLocks noGrp="1"/>
          </p:cNvSpPr>
          <p:nvPr>
            <p:ph type="dt" sz="half" idx="10"/>
          </p:nvPr>
        </p:nvSpPr>
        <p:spPr/>
        <p:txBody>
          <a:bodyPr/>
          <a:lstStyle/>
          <a:p>
            <a:fld id="{723AC59B-79BD-994B-9880-CB19644CA3F9}" type="datetimeFigureOut">
              <a:rPr lang="en-GB" smtClean="0"/>
              <a:pPr/>
              <a:t>10/16/19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BB98A56-7008-9545-ACAA-CEFD8499B5DA}" type="slidenum">
              <a:rPr lang="fr-FR" smtClean="0"/>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GB" smtClean="0"/>
              <a:t>Click to edit Master title style</a:t>
            </a:r>
            <a:endParaRPr lang="fr-F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fr-F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fr-FR"/>
          </a:p>
        </p:txBody>
      </p:sp>
      <p:sp>
        <p:nvSpPr>
          <p:cNvPr id="7" name="Date Placeholder 6"/>
          <p:cNvSpPr>
            <a:spLocks noGrp="1"/>
          </p:cNvSpPr>
          <p:nvPr>
            <p:ph type="dt" sz="half" idx="10"/>
          </p:nvPr>
        </p:nvSpPr>
        <p:spPr/>
        <p:txBody>
          <a:bodyPr/>
          <a:lstStyle/>
          <a:p>
            <a:fld id="{723AC59B-79BD-994B-9880-CB19644CA3F9}" type="datetimeFigureOut">
              <a:rPr lang="en-GB" smtClean="0"/>
              <a:pPr/>
              <a:t>10/16/19</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4BB98A56-7008-9545-ACAA-CEFD8499B5DA}" type="slidenum">
              <a:rPr lang="fr-FR" smtClean="0"/>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fr-FR"/>
          </a:p>
        </p:txBody>
      </p:sp>
      <p:sp>
        <p:nvSpPr>
          <p:cNvPr id="3" name="Date Placeholder 2"/>
          <p:cNvSpPr>
            <a:spLocks noGrp="1"/>
          </p:cNvSpPr>
          <p:nvPr>
            <p:ph type="dt" sz="half" idx="10"/>
          </p:nvPr>
        </p:nvSpPr>
        <p:spPr/>
        <p:txBody>
          <a:bodyPr/>
          <a:lstStyle/>
          <a:p>
            <a:fld id="{723AC59B-79BD-994B-9880-CB19644CA3F9}" type="datetimeFigureOut">
              <a:rPr lang="en-GB" smtClean="0"/>
              <a:pPr/>
              <a:t>10/16/19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4BB98A56-7008-9545-ACAA-CEFD8499B5DA}" type="slidenum">
              <a:rPr lang="fr-FR" smtClean="0"/>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AC59B-79BD-994B-9880-CB19644CA3F9}" type="datetimeFigureOut">
              <a:rPr lang="en-GB" smtClean="0"/>
              <a:pPr/>
              <a:t>10/16/19</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4BB98A56-7008-9545-ACAA-CEFD8499B5DA}" type="slidenum">
              <a:rPr lang="fr-FR" smtClean="0"/>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GB" smtClean="0"/>
              <a:t>Click to edit Master title style</a:t>
            </a:r>
            <a:endParaRPr lang="fr-F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fr-F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723AC59B-79BD-994B-9880-CB19644CA3F9}" type="datetimeFigureOut">
              <a:rPr lang="en-GB" smtClean="0"/>
              <a:pPr/>
              <a:t>10/16/19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BB98A56-7008-9545-ACAA-CEFD8499B5DA}" type="slidenum">
              <a:rPr lang="fr-FR" smtClean="0"/>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GB" smtClean="0"/>
              <a:t>Click to edit Master title style</a:t>
            </a:r>
            <a:endParaRPr lang="fr-F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723AC59B-79BD-994B-9880-CB19644CA3F9}" type="datetimeFigureOut">
              <a:rPr lang="en-GB" smtClean="0"/>
              <a:pPr/>
              <a:t>10/16/19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BB98A56-7008-9545-ACAA-CEFD8499B5DA}" type="slidenum">
              <a:rPr lang="fr-FR" smtClean="0"/>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GB" smtClean="0"/>
              <a:t>Click to edit Master title style</a:t>
            </a:r>
            <a:endParaRPr lang="fr-F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fr-F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23AC59B-79BD-994B-9880-CB19644CA3F9}" type="datetimeFigureOut">
              <a:rPr lang="en-GB" smtClean="0"/>
              <a:pPr/>
              <a:t>10/16/19</a:t>
            </a:fld>
            <a:endParaRPr lang="fr-F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BB98A56-7008-9545-ACAA-CEFD8499B5DA}" type="slidenum">
              <a:rPr lang="fr-FR" smtClean="0"/>
              <a:pPr/>
              <a:t>‹#›</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hyperlink" Target="https://doi.org/10.2777/1524" TargetMode="External"/><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4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jpeg"/><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jpeg"/><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jpeg"/><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jpeg"/><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51.png"/><Relationship Id="rId5" Type="http://schemas.openxmlformats.org/officeDocument/2006/relationships/image" Target="../media/image52.jpeg"/><Relationship Id="rId6" Type="http://schemas.openxmlformats.org/officeDocument/2006/relationships/image" Target="../media/image53.jpe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4.png"/><Relationship Id="rId5" Type="http://schemas.openxmlformats.org/officeDocument/2006/relationships/image" Target="../media/image55.jpe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31.jpeg"/><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8.jpeg"/><Relationship Id="rId5" Type="http://schemas.openxmlformats.org/officeDocument/2006/relationships/hyperlink" Target="https://council.science/about-us/governance/general-assembly/muscatassembly" TargetMode="External"/><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9" Type="http://schemas.openxmlformats.org/officeDocument/2006/relationships/image" Target="../media/image19.jpeg"/><Relationship Id="rId20" Type="http://schemas.openxmlformats.org/officeDocument/2006/relationships/image" Target="../media/image29.jpeg"/><Relationship Id="rId21" Type="http://schemas.openxmlformats.org/officeDocument/2006/relationships/image" Target="../media/image30.png"/><Relationship Id="rId22" Type="http://schemas.openxmlformats.org/officeDocument/2006/relationships/image" Target="../media/image31.jpeg"/><Relationship Id="rId23" Type="http://schemas.openxmlformats.org/officeDocument/2006/relationships/image" Target="../media/image32.jpeg"/><Relationship Id="rId10" Type="http://schemas.openxmlformats.org/officeDocument/2006/relationships/image" Target="../media/image20.jpeg"/><Relationship Id="rId11" Type="http://schemas.openxmlformats.org/officeDocument/2006/relationships/image" Target="../media/image21.png"/><Relationship Id="rId12" Type="http://schemas.openxmlformats.org/officeDocument/2006/relationships/image" Target="../media/image8.jpeg"/><Relationship Id="rId13" Type="http://schemas.openxmlformats.org/officeDocument/2006/relationships/image" Target="../media/image22.png"/><Relationship Id="rId14" Type="http://schemas.openxmlformats.org/officeDocument/2006/relationships/image" Target="../media/image23.jpeg"/><Relationship Id="rId15" Type="http://schemas.openxmlformats.org/officeDocument/2006/relationships/image" Target="../media/image24.jpeg"/><Relationship Id="rId16" Type="http://schemas.openxmlformats.org/officeDocument/2006/relationships/image" Target="../media/image25.jpeg"/><Relationship Id="rId17" Type="http://schemas.openxmlformats.org/officeDocument/2006/relationships/image" Target="../media/image26.jpeg"/><Relationship Id="rId18" Type="http://schemas.openxmlformats.org/officeDocument/2006/relationships/image" Target="../media/image27.png"/><Relationship Id="rId19"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png"/><Relationship Id="rId6" Type="http://schemas.openxmlformats.org/officeDocument/2006/relationships/image" Target="../media/image16.jpeg"/><Relationship Id="rId7" Type="http://schemas.openxmlformats.org/officeDocument/2006/relationships/image" Target="../media/image17.png"/><Relationship Id="rId8" Type="http://schemas.openxmlformats.org/officeDocument/2006/relationships/image" Target="../media/image18.png"/></Relationships>
</file>

<file path=ppt/slides/_rels/slide27.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jpeg"/><Relationship Id="rId13"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doi.org/10.2777/1524" TargetMode="External"/><Relationship Id="rId4" Type="http://schemas.openxmlformats.org/officeDocument/2006/relationships/hyperlink" Target="https://doi.org/10.1787/302b12bb-en" TargetMode="External"/><Relationship Id="rId5" Type="http://schemas.openxmlformats.org/officeDocument/2006/relationships/hyperlink" Target="https://doi.org/10.5281/zenodo.162241" TargetMode="External"/><Relationship Id="rId6" Type="http://schemas.openxmlformats.org/officeDocument/2006/relationships/hyperlink" Target="http://dx.doi.org/10.5281/zenodo.33830" TargetMode="External"/><Relationship Id="rId7" Type="http://schemas.openxmlformats.org/officeDocument/2006/relationships/hyperlink" Target="http://www.science-international.org/%23accord" TargetMode="External"/><Relationship Id="rId8" Type="http://schemas.openxmlformats.org/officeDocument/2006/relationships/hyperlink" Target="http://dx.doi.org/10.5281/zenodo.27872" TargetMode="External"/><Relationship Id="rId9" Type="http://schemas.openxmlformats.org/officeDocument/2006/relationships/image" Target="../media/image13.jpeg"/><Relationship Id="rId10" Type="http://schemas.openxmlformats.org/officeDocument/2006/relationships/image" Target="../media/image1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9.jpe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hyperlink" Target="http://bit.ly/codata-fundamental-constants" TargetMode="External"/><Relationship Id="rId4" Type="http://schemas.openxmlformats.org/officeDocument/2006/relationships/hyperlink" Target="http://iopscience.iop.org/article/10.1088/1681-7575/aa950a/pdf" TargetMode="External"/><Relationship Id="rId5" Type="http://schemas.openxmlformats.org/officeDocument/2006/relationships/image" Target="../media/image6.png"/><Relationship Id="rId6" Type="http://schemas.openxmlformats.org/officeDocument/2006/relationships/image" Target="../media/image7.jpe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3.jpe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0.jpe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1.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codata2019.csp.escience.cn/dct/page/1" TargetMode="External"/><Relationship Id="rId5" Type="http://schemas.openxmlformats.org/officeDocument/2006/relationships/hyperlink" Target="https://conference.codata.org/CODATA_2019/programme/" TargetMode="External"/><Relationship Id="rId6" Type="http://schemas.openxmlformats.org/officeDocument/2006/relationships/image" Target="../media/image64.jpe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conference.codata.org/Helsinki-CODATA-2019/" TargetMode="External"/><Relationship Id="rId5" Type="http://schemas.openxmlformats.org/officeDocument/2006/relationships/hyperlink" Target="https://vizafrica.codata.org/2019-Botswana/" TargetMode="External"/><Relationship Id="rId6" Type="http://schemas.openxmlformats.org/officeDocument/2006/relationships/hyperlink" Target="http://bit.ly/VizAfrica-Botswana" TargetMode="External"/><Relationship Id="rId7" Type="http://schemas.openxmlformats.org/officeDocument/2006/relationships/hyperlink" Target="https://vizafrica.codata.org/conference/2019-Botswana/register/" TargetMode="External"/><Relationship Id="rId8" Type="http://schemas.openxmlformats.org/officeDocument/2006/relationships/hyperlink" Target="http://www.codata.org/news/338/62/Call-for-Applications-to-Host-International-Data-Week-2021-or-2023" TargetMode="External"/><Relationship Id="rId9" Type="http://schemas.openxmlformats.org/officeDocument/2006/relationships/image" Target="../media/image65.png"/><Relationship Id="rId10" Type="http://schemas.openxmlformats.org/officeDocument/2006/relationships/image" Target="../media/image66.jpeg"/><Relationship Id="rId11" Type="http://schemas.openxmlformats.org/officeDocument/2006/relationships/image" Target="../media/image20.jpe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bit.ly/CODATA-RDA-data_schools" TargetMode="External"/><Relationship Id="rId5" Type="http://schemas.openxmlformats.org/officeDocument/2006/relationships/hyperlink" Target="https://vimeo.com/299263596" TargetMode="External"/><Relationship Id="rId6" Type="http://schemas.openxmlformats.org/officeDocument/2006/relationships/hyperlink" Target="http://bit.ly/data-school-pretoria" TargetMode="External"/><Relationship Id="rId7" Type="http://schemas.openxmlformats.org/officeDocument/2006/relationships/image" Target="../media/image26.jpeg"/><Relationship Id="rId8" Type="http://schemas.openxmlformats.org/officeDocument/2006/relationships/image" Target="../media/image67.jpeg"/><Relationship Id="rId9" Type="http://schemas.openxmlformats.org/officeDocument/2006/relationships/image" Target="../media/image68.jpeg"/><Relationship Id="rId10" Type="http://schemas.openxmlformats.org/officeDocument/2006/relationships/hyperlink" Target="http://www.codata.org/fair-data-training" TargetMode="External"/><Relationship Id="rId11" Type="http://schemas.openxmlformats.org/officeDocument/2006/relationships/hyperlink" Target="https://terms4fairskills.github.io/Announcement.html" TargetMode="External"/><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71.jpeg"/><Relationship Id="rId7" Type="http://schemas.openxmlformats.org/officeDocument/2006/relationships/image" Target="../media/image72.jpeg"/><Relationship Id="rId1" Type="http://schemas.openxmlformats.org/officeDocument/2006/relationships/slideLayout" Target="../slideLayouts/slideLayout1.xml"/><Relationship Id="rId2" Type="http://schemas.openxmlformats.org/officeDocument/2006/relationships/image" Target="../media/image6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codata.org/" TargetMode="External"/><Relationship Id="rId5" Type="http://schemas.openxmlformats.org/officeDocument/2006/relationships/hyperlink" Target="http://codata.org/blog/" TargetMode="External"/><Relationship Id="rId6" Type="http://schemas.openxmlformats.org/officeDocument/2006/relationships/hyperlink" Target="http://bit.ly/CODATA-International-List" TargetMode="External"/><Relationship Id="rId7" Type="http://schemas.openxmlformats.org/officeDocument/2006/relationships/hyperlink" Target="http://bit.ly/CODATA_Careers_List" TargetMode="External"/><Relationship Id="rId8" Type="http://schemas.openxmlformats.org/officeDocument/2006/relationships/image" Target="../media/image32.jpe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image" Target="../media/image19.jpeg"/><Relationship Id="rId20" Type="http://schemas.openxmlformats.org/officeDocument/2006/relationships/image" Target="../media/image29.jpeg"/><Relationship Id="rId21" Type="http://schemas.openxmlformats.org/officeDocument/2006/relationships/image" Target="../media/image30.png"/><Relationship Id="rId22" Type="http://schemas.openxmlformats.org/officeDocument/2006/relationships/image" Target="../media/image31.jpeg"/><Relationship Id="rId23" Type="http://schemas.openxmlformats.org/officeDocument/2006/relationships/image" Target="../media/image32.jpeg"/><Relationship Id="rId10" Type="http://schemas.openxmlformats.org/officeDocument/2006/relationships/image" Target="../media/image20.jpeg"/><Relationship Id="rId11" Type="http://schemas.openxmlformats.org/officeDocument/2006/relationships/image" Target="../media/image21.png"/><Relationship Id="rId12" Type="http://schemas.openxmlformats.org/officeDocument/2006/relationships/image" Target="../media/image8.jpeg"/><Relationship Id="rId13" Type="http://schemas.openxmlformats.org/officeDocument/2006/relationships/image" Target="../media/image22.png"/><Relationship Id="rId14" Type="http://schemas.openxmlformats.org/officeDocument/2006/relationships/image" Target="../media/image23.jpeg"/><Relationship Id="rId15" Type="http://schemas.openxmlformats.org/officeDocument/2006/relationships/image" Target="../media/image24.jpeg"/><Relationship Id="rId16" Type="http://schemas.openxmlformats.org/officeDocument/2006/relationships/image" Target="../media/image25.jpeg"/><Relationship Id="rId17" Type="http://schemas.openxmlformats.org/officeDocument/2006/relationships/image" Target="../media/image26.jpeg"/><Relationship Id="rId18" Type="http://schemas.openxmlformats.org/officeDocument/2006/relationships/image" Target="../media/image27.png"/><Relationship Id="rId19"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png"/><Relationship Id="rId6" Type="http://schemas.openxmlformats.org/officeDocument/2006/relationships/image" Target="../media/image16.jpeg"/><Relationship Id="rId7" Type="http://schemas.openxmlformats.org/officeDocument/2006/relationships/image" Target="../media/image17.png"/><Relationship Id="rId8"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3.jpe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4.jpe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jpeg"/><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jpeg"/><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Google Shape;2481;p189"/>
          <p:cNvSpPr/>
          <p:nvPr/>
        </p:nvSpPr>
        <p:spPr>
          <a:xfrm>
            <a:off x="100" y="0"/>
            <a:ext cx="9144000" cy="1260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Google Shape;2482;p189"/>
          <p:cNvPicPr preferRelativeResize="0">
            <a:picLocks noChangeAspect="1"/>
          </p:cNvPicPr>
          <p:nvPr/>
        </p:nvPicPr>
        <p:blipFill rotWithShape="1">
          <a:blip r:embed="rId2">
            <a:alphaModFix/>
          </a:blip>
          <a:srcRect/>
          <a:stretch/>
        </p:blipFill>
        <p:spPr>
          <a:xfrm>
            <a:off x="6092021" y="192288"/>
            <a:ext cx="3051978" cy="846029"/>
          </a:xfrm>
          <a:prstGeom prst="rect">
            <a:avLst/>
          </a:prstGeom>
          <a:noFill/>
          <a:ln>
            <a:noFill/>
          </a:ln>
        </p:spPr>
      </p:pic>
      <p:pic>
        <p:nvPicPr>
          <p:cNvPr id="6" name="Picture 5" descr="CDT_logo-sub_white@3x.png"/>
          <p:cNvPicPr>
            <a:picLocks noChangeAspect="1"/>
          </p:cNvPicPr>
          <p:nvPr/>
        </p:nvPicPr>
        <p:blipFill>
          <a:blip r:embed="rId3"/>
          <a:stretch>
            <a:fillRect/>
          </a:stretch>
        </p:blipFill>
        <p:spPr>
          <a:xfrm>
            <a:off x="71628" y="94059"/>
            <a:ext cx="2452747" cy="1080000"/>
          </a:xfrm>
          <a:prstGeom prst="rect">
            <a:avLst/>
          </a:prstGeom>
        </p:spPr>
      </p:pic>
      <p:sp>
        <p:nvSpPr>
          <p:cNvPr id="7" name="Title 1"/>
          <p:cNvSpPr>
            <a:spLocks noGrp="1"/>
          </p:cNvSpPr>
          <p:nvPr>
            <p:ph type="ctrTitle"/>
          </p:nvPr>
        </p:nvSpPr>
        <p:spPr>
          <a:xfrm>
            <a:off x="685800" y="1703284"/>
            <a:ext cx="7772400" cy="1470025"/>
          </a:xfrm>
        </p:spPr>
        <p:txBody>
          <a:bodyPr>
            <a:noAutofit/>
          </a:bodyPr>
          <a:lstStyle/>
          <a:p>
            <a:r>
              <a:rPr lang="en-US" sz="6600" b="1" dirty="0" smtClean="0"/>
              <a:t>Data for the Planet:</a:t>
            </a:r>
            <a:r>
              <a:rPr lang="en-US" sz="4000" dirty="0" smtClean="0"/>
              <a:t/>
            </a:r>
            <a:br>
              <a:rPr lang="en-US" sz="4000" dirty="0" smtClean="0"/>
            </a:br>
            <a:r>
              <a:rPr lang="en-US" sz="3600" dirty="0" smtClean="0"/>
              <a:t>FAIR data, cross-domain science and CODATA</a:t>
            </a:r>
            <a:endParaRPr lang="en-US" sz="2400" dirty="0" smtClean="0"/>
          </a:p>
        </p:txBody>
      </p:sp>
      <p:sp>
        <p:nvSpPr>
          <p:cNvPr id="13" name="Google Shape;2481;p189"/>
          <p:cNvSpPr/>
          <p:nvPr/>
        </p:nvSpPr>
        <p:spPr>
          <a:xfrm>
            <a:off x="-102" y="4073121"/>
            <a:ext cx="9144000" cy="1080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TextBox 15"/>
          <p:cNvSpPr txBox="1"/>
          <p:nvPr/>
        </p:nvSpPr>
        <p:spPr>
          <a:xfrm>
            <a:off x="-102" y="4202998"/>
            <a:ext cx="2524477" cy="769441"/>
          </a:xfrm>
          <a:prstGeom prst="rect">
            <a:avLst/>
          </a:prstGeom>
          <a:noFill/>
        </p:spPr>
        <p:txBody>
          <a:bodyPr wrap="square" rtlCol="0">
            <a:spAutoFit/>
          </a:bodyPr>
          <a:lstStyle/>
          <a:p>
            <a:r>
              <a:rPr lang="fr-FR" sz="1100" b="1" dirty="0" smtClean="0">
                <a:solidFill>
                  <a:schemeClr val="bg1"/>
                </a:solidFill>
              </a:rPr>
              <a:t>Simon Hodson</a:t>
            </a:r>
          </a:p>
          <a:p>
            <a:r>
              <a:rPr lang="fr-FR" sz="1100" b="1" dirty="0" err="1" smtClean="0">
                <a:solidFill>
                  <a:schemeClr val="bg1"/>
                </a:solidFill>
              </a:rPr>
              <a:t>Executive</a:t>
            </a:r>
            <a:r>
              <a:rPr lang="fr-FR" sz="1100" b="1" dirty="0" smtClean="0">
                <a:solidFill>
                  <a:schemeClr val="bg1"/>
                </a:solidFill>
              </a:rPr>
              <a:t> </a:t>
            </a:r>
            <a:r>
              <a:rPr lang="fr-FR" sz="1100" b="1" dirty="0" err="1" smtClean="0">
                <a:solidFill>
                  <a:schemeClr val="bg1"/>
                </a:solidFill>
              </a:rPr>
              <a:t>Director</a:t>
            </a:r>
            <a:endParaRPr lang="fr-FR" sz="1100" b="1" dirty="0" smtClean="0">
              <a:solidFill>
                <a:schemeClr val="bg1"/>
              </a:solidFill>
            </a:endParaRPr>
          </a:p>
          <a:p>
            <a:r>
              <a:rPr lang="fr-FR" sz="1100" b="1" dirty="0" smtClean="0">
                <a:solidFill>
                  <a:schemeClr val="bg1"/>
                </a:solidFill>
              </a:rPr>
              <a:t>CODATA</a:t>
            </a:r>
          </a:p>
          <a:p>
            <a:r>
              <a:rPr lang="fr-FR" sz="1100" b="1" dirty="0" err="1" smtClean="0">
                <a:solidFill>
                  <a:schemeClr val="bg1"/>
                </a:solidFill>
              </a:rPr>
              <a:t>www.codata.org</a:t>
            </a:r>
            <a:endParaRPr lang="fr-FR" sz="1100" b="1" dirty="0">
              <a:solidFill>
                <a:schemeClr val="bg1"/>
              </a:solidFill>
            </a:endParaRPr>
          </a:p>
        </p:txBody>
      </p:sp>
      <p:pic>
        <p:nvPicPr>
          <p:cNvPr id="17" name="Picture 16" descr="cc-by.png"/>
          <p:cNvPicPr>
            <a:picLocks noChangeAspect="1"/>
          </p:cNvPicPr>
          <p:nvPr/>
        </p:nvPicPr>
        <p:blipFill>
          <a:blip r:embed="rId4"/>
          <a:stretch>
            <a:fillRect/>
          </a:stretch>
        </p:blipFill>
        <p:spPr>
          <a:xfrm>
            <a:off x="3712628" y="4295576"/>
            <a:ext cx="1852085" cy="648000"/>
          </a:xfrm>
          <a:prstGeom prst="rect">
            <a:avLst/>
          </a:prstGeom>
        </p:spPr>
      </p:pic>
      <p:sp>
        <p:nvSpPr>
          <p:cNvPr id="18" name="TextBox 17"/>
          <p:cNvSpPr txBox="1"/>
          <p:nvPr/>
        </p:nvSpPr>
        <p:spPr>
          <a:xfrm>
            <a:off x="6092021" y="4295576"/>
            <a:ext cx="3051877" cy="600164"/>
          </a:xfrm>
          <a:prstGeom prst="rect">
            <a:avLst/>
          </a:prstGeom>
          <a:noFill/>
        </p:spPr>
        <p:txBody>
          <a:bodyPr wrap="square" rtlCol="0">
            <a:spAutoFit/>
          </a:bodyPr>
          <a:lstStyle/>
          <a:p>
            <a:pPr algn="r"/>
            <a:r>
              <a:rPr lang="fr-FR" sz="1100" b="1" dirty="0" err="1" smtClean="0">
                <a:solidFill>
                  <a:schemeClr val="bg1"/>
                </a:solidFill>
              </a:rPr>
              <a:t>Ask</a:t>
            </a:r>
            <a:r>
              <a:rPr lang="fr-FR" sz="1100" b="1" dirty="0" smtClean="0">
                <a:solidFill>
                  <a:schemeClr val="bg1"/>
                </a:solidFill>
              </a:rPr>
              <a:t> Me </a:t>
            </a:r>
            <a:r>
              <a:rPr lang="fr-FR" sz="1100" b="1" dirty="0" err="1" smtClean="0">
                <a:solidFill>
                  <a:schemeClr val="bg1"/>
                </a:solidFill>
              </a:rPr>
              <a:t>Anything</a:t>
            </a:r>
            <a:r>
              <a:rPr lang="fr-FR" sz="1100" b="1" dirty="0" smtClean="0">
                <a:solidFill>
                  <a:schemeClr val="bg1"/>
                </a:solidFill>
              </a:rPr>
              <a:t> </a:t>
            </a:r>
            <a:r>
              <a:rPr lang="fr-FR" sz="1100" b="1" dirty="0" err="1" smtClean="0">
                <a:solidFill>
                  <a:schemeClr val="bg1"/>
                </a:solidFill>
              </a:rPr>
              <a:t>Webinar</a:t>
            </a:r>
            <a:endParaRPr lang="fr-FR" sz="1100" b="1" dirty="0" smtClean="0">
              <a:solidFill>
                <a:schemeClr val="bg1"/>
              </a:solidFill>
            </a:endParaRPr>
          </a:p>
          <a:p>
            <a:pPr algn="r"/>
            <a:r>
              <a:rPr lang="fr-FR" sz="1100" b="1" dirty="0" smtClean="0">
                <a:solidFill>
                  <a:schemeClr val="bg1"/>
                </a:solidFill>
              </a:rPr>
              <a:t>RDA </a:t>
            </a:r>
            <a:r>
              <a:rPr lang="fr-FR" sz="1100" b="1" dirty="0" err="1" smtClean="0">
                <a:solidFill>
                  <a:schemeClr val="bg1"/>
                </a:solidFill>
              </a:rPr>
              <a:t>Early</a:t>
            </a:r>
            <a:r>
              <a:rPr lang="fr-FR" sz="1100" b="1" dirty="0" smtClean="0">
                <a:solidFill>
                  <a:schemeClr val="bg1"/>
                </a:solidFill>
              </a:rPr>
              <a:t> </a:t>
            </a:r>
            <a:r>
              <a:rPr lang="fr-FR" sz="1100" b="1" dirty="0" err="1" smtClean="0">
                <a:solidFill>
                  <a:schemeClr val="bg1"/>
                </a:solidFill>
              </a:rPr>
              <a:t>Career</a:t>
            </a:r>
            <a:r>
              <a:rPr lang="fr-FR" sz="1100" b="1" dirty="0" smtClean="0">
                <a:solidFill>
                  <a:schemeClr val="bg1"/>
                </a:solidFill>
              </a:rPr>
              <a:t> </a:t>
            </a:r>
            <a:r>
              <a:rPr lang="fr-FR" sz="1100" b="1" dirty="0" err="1" smtClean="0">
                <a:solidFill>
                  <a:schemeClr val="bg1"/>
                </a:solidFill>
              </a:rPr>
              <a:t>Interest</a:t>
            </a:r>
            <a:r>
              <a:rPr lang="fr-FR" sz="1100" b="1" dirty="0" smtClean="0">
                <a:solidFill>
                  <a:schemeClr val="bg1"/>
                </a:solidFill>
              </a:rPr>
              <a:t> Group</a:t>
            </a:r>
          </a:p>
          <a:p>
            <a:pPr algn="r"/>
            <a:r>
              <a:rPr lang="fr-FR" sz="1100" b="1" dirty="0" smtClean="0">
                <a:solidFill>
                  <a:schemeClr val="bg1"/>
                </a:solidFill>
              </a:rPr>
              <a:t>16 </a:t>
            </a:r>
            <a:r>
              <a:rPr lang="fr-FR" sz="1100" b="1" dirty="0" err="1" smtClean="0">
                <a:solidFill>
                  <a:schemeClr val="bg1"/>
                </a:solidFill>
              </a:rPr>
              <a:t>October</a:t>
            </a:r>
            <a:r>
              <a:rPr lang="fr-FR" sz="1100" b="1" dirty="0" smtClean="0">
                <a:solidFill>
                  <a:schemeClr val="bg1"/>
                </a:solidFill>
              </a:rPr>
              <a:t> 2019</a:t>
            </a:r>
            <a:endParaRPr lang="fr-FR" sz="1100" b="1" dirty="0" smtClean="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descr="CDT_logo-sub_white@3x.png"/>
          <p:cNvPicPr>
            <a:picLocks noChangeAspect="1"/>
          </p:cNvPicPr>
          <p:nvPr/>
        </p:nvPicPr>
        <p:blipFill>
          <a:blip r:embed="rId2"/>
          <a:stretch>
            <a:fillRect/>
          </a:stretch>
        </p:blipFill>
        <p:spPr>
          <a:xfrm>
            <a:off x="42880" y="4405833"/>
            <a:ext cx="1635165" cy="720000"/>
          </a:xfrm>
          <a:prstGeom prst="rect">
            <a:avLst/>
          </a:prstGeom>
        </p:spPr>
      </p:pic>
      <p:sp>
        <p:nvSpPr>
          <p:cNvPr id="7" name="TextBox 6"/>
          <p:cNvSpPr txBox="1"/>
          <p:nvPr/>
        </p:nvSpPr>
        <p:spPr>
          <a:xfrm>
            <a:off x="3425243" y="298244"/>
            <a:ext cx="5718656" cy="3647153"/>
          </a:xfrm>
          <a:prstGeom prst="rect">
            <a:avLst/>
          </a:prstGeom>
          <a:noFill/>
        </p:spPr>
        <p:txBody>
          <a:bodyPr wrap="square" rtlCol="0">
            <a:spAutoFit/>
          </a:bodyPr>
          <a:lstStyle/>
          <a:p>
            <a:pPr marL="182563" lvl="1" indent="-182563">
              <a:spcAft>
                <a:spcPts val="600"/>
              </a:spcAft>
              <a:buFont typeface="Wingdings" charset="2"/>
              <a:buChar char="§"/>
            </a:pPr>
            <a:r>
              <a:rPr lang="en-US" sz="1400" b="1" dirty="0" smtClean="0">
                <a:solidFill>
                  <a:schemeClr val="tx1">
                    <a:lumMod val="75000"/>
                    <a:lumOff val="25000"/>
                  </a:schemeClr>
                </a:solidFill>
              </a:rPr>
              <a:t>Findable:</a:t>
            </a:r>
            <a:r>
              <a:rPr lang="en-US" sz="1400" dirty="0" smtClean="0">
                <a:solidFill>
                  <a:schemeClr val="tx1">
                    <a:lumMod val="75000"/>
                    <a:lumOff val="25000"/>
                  </a:schemeClr>
                </a:solidFill>
              </a:rPr>
              <a:t> have sufficiently rich metadata and a unique and persistent identifier, to enable discovery.</a:t>
            </a:r>
          </a:p>
          <a:p>
            <a:pPr marL="182563" lvl="1" indent="-182563">
              <a:spcAft>
                <a:spcPts val="600"/>
              </a:spcAft>
              <a:buFont typeface="Wingdings" charset="2"/>
              <a:buChar char="§"/>
            </a:pPr>
            <a:r>
              <a:rPr lang="en-US" sz="1400" b="1" dirty="0" smtClean="0">
                <a:solidFill>
                  <a:schemeClr val="tx1">
                    <a:lumMod val="75000"/>
                    <a:lumOff val="25000"/>
                  </a:schemeClr>
                </a:solidFill>
              </a:rPr>
              <a:t>Accessible: </a:t>
            </a:r>
            <a:r>
              <a:rPr lang="en-US" sz="1400" dirty="0" smtClean="0">
                <a:solidFill>
                  <a:schemeClr val="tx1">
                    <a:lumMod val="75000"/>
                    <a:lumOff val="25000"/>
                  </a:schemeClr>
                </a:solidFill>
              </a:rPr>
              <a:t>retrievable by humans and machines through a standard protocol; authentication and authorization where necessary.</a:t>
            </a:r>
          </a:p>
          <a:p>
            <a:pPr marL="639763" lvl="2" indent="-182563">
              <a:spcAft>
                <a:spcPts val="600"/>
              </a:spcAft>
              <a:buFont typeface="Wingdings" charset="2"/>
              <a:buChar char="§"/>
            </a:pPr>
            <a:r>
              <a:rPr lang="en-US" sz="1400" dirty="0" smtClean="0">
                <a:solidFill>
                  <a:schemeClr val="tx1">
                    <a:lumMod val="75000"/>
                    <a:lumOff val="25000"/>
                  </a:schemeClr>
                </a:solidFill>
              </a:rPr>
              <a:t>Allows programmatic access for analysis.</a:t>
            </a:r>
          </a:p>
          <a:p>
            <a:pPr marL="182563" lvl="1" indent="-182563">
              <a:spcAft>
                <a:spcPts val="600"/>
              </a:spcAft>
              <a:buFont typeface="Wingdings" charset="2"/>
              <a:buChar char="§"/>
            </a:pPr>
            <a:r>
              <a:rPr lang="en-US" sz="1400" b="1" dirty="0" smtClean="0">
                <a:solidFill>
                  <a:schemeClr val="tx1">
                    <a:lumMod val="75000"/>
                    <a:lumOff val="25000"/>
                  </a:schemeClr>
                </a:solidFill>
              </a:rPr>
              <a:t>Interoperable: </a:t>
            </a:r>
            <a:r>
              <a:rPr lang="en-US" sz="1400" dirty="0" smtClean="0">
                <a:solidFill>
                  <a:schemeClr val="tx1">
                    <a:lumMod val="75000"/>
                    <a:lumOff val="25000"/>
                  </a:schemeClr>
                </a:solidFill>
              </a:rPr>
              <a:t>metadata use a ‘formal, accessible, shared, and broadly applicable language for knowledge representation’.</a:t>
            </a:r>
          </a:p>
          <a:p>
            <a:pPr marL="639763" lvl="2" indent="-182563">
              <a:spcAft>
                <a:spcPts val="600"/>
              </a:spcAft>
              <a:buFont typeface="Wingdings" charset="2"/>
              <a:buChar char="§"/>
            </a:pPr>
            <a:r>
              <a:rPr lang="en-US" sz="1400" dirty="0" smtClean="0">
                <a:solidFill>
                  <a:schemeClr val="tx1">
                    <a:lumMod val="75000"/>
                    <a:lumOff val="25000"/>
                  </a:schemeClr>
                </a:solidFill>
              </a:rPr>
              <a:t>The descriptions of variables etc follow a shared specification and are commensurable.</a:t>
            </a:r>
          </a:p>
          <a:p>
            <a:pPr marL="182563" lvl="1" indent="-182563">
              <a:spcAft>
                <a:spcPts val="600"/>
              </a:spcAft>
              <a:buFont typeface="Wingdings" charset="2"/>
              <a:buChar char="§"/>
            </a:pPr>
            <a:r>
              <a:rPr lang="en-US" sz="1400" b="1" dirty="0" smtClean="0">
                <a:solidFill>
                  <a:schemeClr val="tx1">
                    <a:lumMod val="75000"/>
                    <a:lumOff val="25000"/>
                  </a:schemeClr>
                </a:solidFill>
              </a:rPr>
              <a:t>Reusable: </a:t>
            </a:r>
            <a:r>
              <a:rPr lang="en-US" sz="1400" dirty="0" smtClean="0">
                <a:solidFill>
                  <a:schemeClr val="tx1">
                    <a:lumMod val="75000"/>
                    <a:lumOff val="25000"/>
                  </a:schemeClr>
                </a:solidFill>
              </a:rPr>
              <a:t>metadata provide rich and accurate information; clear usage license; detailed provenance.</a:t>
            </a:r>
          </a:p>
          <a:p>
            <a:pPr marL="639763" lvl="2" indent="-182563">
              <a:spcAft>
                <a:spcPts val="600"/>
              </a:spcAft>
              <a:buFont typeface="Wingdings" charset="2"/>
              <a:buChar char="§"/>
            </a:pPr>
            <a:r>
              <a:rPr lang="en-US" sz="1400" dirty="0" smtClean="0">
                <a:solidFill>
                  <a:schemeClr val="tx1">
                    <a:lumMod val="75000"/>
                    <a:lumOff val="25000"/>
                  </a:schemeClr>
                </a:solidFill>
              </a:rPr>
              <a:t>Both humans and their analytical tools know what can be done with the data (license) and can assess its provenance.</a:t>
            </a:r>
          </a:p>
          <a:p>
            <a:endParaRPr lang="fr-FR" sz="1400" dirty="0"/>
          </a:p>
        </p:txBody>
      </p:sp>
      <p:pic>
        <p:nvPicPr>
          <p:cNvPr id="9" name="Picture 8" descr="Turning FAIR into Reality-Cover.jpg"/>
          <p:cNvPicPr>
            <a:picLocks noChangeAspect="1"/>
          </p:cNvPicPr>
          <p:nvPr/>
        </p:nvPicPr>
        <p:blipFill>
          <a:blip r:embed="rId3"/>
          <a:stretch>
            <a:fillRect/>
          </a:stretch>
        </p:blipFill>
        <p:spPr>
          <a:xfrm>
            <a:off x="548423" y="0"/>
            <a:ext cx="2634441" cy="3742477"/>
          </a:xfrm>
          <a:prstGeom prst="rect">
            <a:avLst/>
          </a:prstGeom>
          <a:ln>
            <a:solidFill>
              <a:schemeClr val="bg1">
                <a:lumMod val="65000"/>
              </a:schemeClr>
            </a:solidFill>
          </a:ln>
        </p:spPr>
      </p:pic>
      <p:sp>
        <p:nvSpPr>
          <p:cNvPr id="8" name="TextBox 7"/>
          <p:cNvSpPr txBox="1"/>
          <p:nvPr/>
        </p:nvSpPr>
        <p:spPr>
          <a:xfrm>
            <a:off x="182808" y="3809818"/>
            <a:ext cx="3242435" cy="707886"/>
          </a:xfrm>
          <a:prstGeom prst="rect">
            <a:avLst/>
          </a:prstGeom>
          <a:noFill/>
        </p:spPr>
        <p:txBody>
          <a:bodyPr wrap="square" rtlCol="0">
            <a:spAutoFit/>
          </a:bodyPr>
          <a:lstStyle/>
          <a:p>
            <a:pPr algn="ctr"/>
            <a:r>
              <a:rPr lang="en-US" sz="1000" dirty="0" smtClean="0">
                <a:solidFill>
                  <a:schemeClr val="tx1">
                    <a:lumMod val="75000"/>
                    <a:lumOff val="25000"/>
                  </a:schemeClr>
                </a:solidFill>
              </a:rPr>
              <a:t>European Commission Expert Group, Chaired by Simon Hodson, Turning FAIR into Reality (2018)  </a:t>
            </a:r>
            <a:r>
              <a:rPr lang="en-US" sz="1000" dirty="0" smtClean="0">
                <a:solidFill>
                  <a:schemeClr val="tx1">
                    <a:lumMod val="75000"/>
                    <a:lumOff val="25000"/>
                  </a:schemeClr>
                </a:solidFill>
                <a:hlinkClick r:id="rId4"/>
              </a:rPr>
              <a:t>https://doi.org/10.2777/1524</a:t>
            </a:r>
            <a:r>
              <a:rPr lang="en-US" sz="1000" dirty="0" smtClean="0">
                <a:solidFill>
                  <a:schemeClr val="tx1">
                    <a:lumMod val="75000"/>
                    <a:lumOff val="25000"/>
                  </a:schemeClr>
                </a:solidFill>
              </a:rPr>
              <a:t> </a:t>
            </a:r>
          </a:p>
          <a:p>
            <a:endParaRPr lang="fr-FR" sz="1000" dirty="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Google Shape;2482;p189"/>
          <p:cNvPicPr preferRelativeResize="0">
            <a:picLocks noChangeAspect="1"/>
          </p:cNvPicPr>
          <p:nvPr/>
        </p:nvPicPr>
        <p:blipFill rotWithShape="1">
          <a:blip r:embed="rId2">
            <a:alphaModFix/>
          </a:blip>
          <a:srcRect/>
          <a:stretch/>
        </p:blipFill>
        <p:spPr>
          <a:xfrm>
            <a:off x="6806293" y="4444029"/>
            <a:ext cx="2337605" cy="648000"/>
          </a:xfrm>
          <a:prstGeom prst="rect">
            <a:avLst/>
          </a:prstGeom>
          <a:noFill/>
          <a:ln>
            <a:noFill/>
          </a:ln>
        </p:spPr>
      </p:pic>
      <p:pic>
        <p:nvPicPr>
          <p:cNvPr id="6" name="Picture 5" descr="CDT_logo-sub_white@3x.png"/>
          <p:cNvPicPr>
            <a:picLocks noChangeAspect="1"/>
          </p:cNvPicPr>
          <p:nvPr/>
        </p:nvPicPr>
        <p:blipFill>
          <a:blip r:embed="rId3"/>
          <a:stretch>
            <a:fillRect/>
          </a:stretch>
        </p:blipFill>
        <p:spPr>
          <a:xfrm>
            <a:off x="42880" y="4405833"/>
            <a:ext cx="1635165" cy="720000"/>
          </a:xfrm>
          <a:prstGeom prst="rect">
            <a:avLst/>
          </a:prstGeom>
        </p:spPr>
      </p:pic>
      <p:sp>
        <p:nvSpPr>
          <p:cNvPr id="7" name="TextBox 6"/>
          <p:cNvSpPr txBox="1"/>
          <p:nvPr/>
        </p:nvSpPr>
        <p:spPr>
          <a:xfrm>
            <a:off x="744380" y="0"/>
            <a:ext cx="7688274" cy="461665"/>
          </a:xfrm>
          <a:prstGeom prst="rect">
            <a:avLst/>
          </a:prstGeom>
          <a:noFill/>
        </p:spPr>
        <p:txBody>
          <a:bodyPr wrap="square" rtlCol="0">
            <a:spAutoFit/>
          </a:bodyPr>
          <a:lstStyle/>
          <a:p>
            <a:pPr lvl="0" algn="ctr"/>
            <a:r>
              <a:rPr lang="en-GB" sz="2400" b="1" kern="0" dirty="0" smtClean="0">
                <a:solidFill>
                  <a:srgbClr val="0D0D0D"/>
                </a:solidFill>
              </a:rPr>
              <a:t>CODATA and ISC Data</a:t>
            </a:r>
            <a:r>
              <a:rPr lang="en-GB" sz="2400" b="1" kern="0" dirty="0" smtClean="0">
                <a:solidFill>
                  <a:srgbClr val="0D0D0D"/>
                </a:solidFill>
              </a:rPr>
              <a:t> Interoperability Pilot</a:t>
            </a:r>
            <a:endParaRPr lang="en-US" sz="2400" b="1" kern="0" dirty="0" smtClean="0">
              <a:solidFill>
                <a:srgbClr val="0D0D0D"/>
              </a:solidFill>
            </a:endParaRPr>
          </a:p>
        </p:txBody>
      </p:sp>
      <p:sp>
        <p:nvSpPr>
          <p:cNvPr id="12" name="Google Shape;589;p51"/>
          <p:cNvSpPr/>
          <p:nvPr/>
        </p:nvSpPr>
        <p:spPr>
          <a:xfrm>
            <a:off x="5928575" y="1707713"/>
            <a:ext cx="2198700" cy="639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cxnSp>
        <p:nvCxnSpPr>
          <p:cNvPr id="13" name="Google Shape;590;p51"/>
          <p:cNvCxnSpPr/>
          <p:nvPr/>
        </p:nvCxnSpPr>
        <p:spPr>
          <a:xfrm rot="10800000">
            <a:off x="5005525" y="2025854"/>
            <a:ext cx="2973900" cy="0"/>
          </a:xfrm>
          <a:prstGeom prst="straightConnector1">
            <a:avLst/>
          </a:prstGeom>
          <a:noFill/>
          <a:ln w="12700" cap="flat" cmpd="sng">
            <a:solidFill>
              <a:srgbClr val="DAD4D4"/>
            </a:solidFill>
            <a:prstDash val="dot"/>
            <a:round/>
            <a:headEnd type="none" w="sm" len="sm"/>
            <a:tailEnd type="none" w="sm" len="sm"/>
          </a:ln>
        </p:spPr>
      </p:cxnSp>
      <p:cxnSp>
        <p:nvCxnSpPr>
          <p:cNvPr id="14" name="Google Shape;591;p51"/>
          <p:cNvCxnSpPr/>
          <p:nvPr/>
        </p:nvCxnSpPr>
        <p:spPr>
          <a:xfrm rot="10800000">
            <a:off x="5005525" y="2248354"/>
            <a:ext cx="2973900" cy="0"/>
          </a:xfrm>
          <a:prstGeom prst="straightConnector1">
            <a:avLst/>
          </a:prstGeom>
          <a:noFill/>
          <a:ln w="12700" cap="flat" cmpd="sng">
            <a:solidFill>
              <a:srgbClr val="DAD4D4"/>
            </a:solidFill>
            <a:prstDash val="dot"/>
            <a:round/>
            <a:headEnd type="none" w="sm" len="sm"/>
            <a:tailEnd type="none" w="sm" len="sm"/>
          </a:ln>
        </p:spPr>
      </p:cxnSp>
      <p:grpSp>
        <p:nvGrpSpPr>
          <p:cNvPr id="15" name="Google Shape;592;p51"/>
          <p:cNvGrpSpPr/>
          <p:nvPr/>
        </p:nvGrpSpPr>
        <p:grpSpPr>
          <a:xfrm>
            <a:off x="5988362" y="1729195"/>
            <a:ext cx="2054807" cy="753096"/>
            <a:chOff x="4138030" y="2105859"/>
            <a:chExt cx="2054807" cy="753096"/>
          </a:xfrm>
        </p:grpSpPr>
        <p:sp>
          <p:nvSpPr>
            <p:cNvPr id="16" name="Google Shape;593;p51"/>
            <p:cNvSpPr/>
            <p:nvPr/>
          </p:nvSpPr>
          <p:spPr>
            <a:xfrm rot="10800000">
              <a:off x="4727642" y="2105860"/>
              <a:ext cx="874500" cy="743700"/>
            </a:xfrm>
            <a:prstGeom prst="triangle">
              <a:avLst>
                <a:gd name="adj" fmla="val 50000"/>
              </a:avLst>
            </a:prstGeom>
            <a:solidFill>
              <a:srgbClr val="FF8700">
                <a:alpha val="8156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 name="Google Shape;594;p51"/>
            <p:cNvSpPr/>
            <p:nvPr/>
          </p:nvSpPr>
          <p:spPr>
            <a:xfrm rot="10800000">
              <a:off x="5318337" y="2115255"/>
              <a:ext cx="874500" cy="743700"/>
            </a:xfrm>
            <a:prstGeom prst="triangle">
              <a:avLst>
                <a:gd name="adj" fmla="val 50000"/>
              </a:avLst>
            </a:prstGeom>
            <a:solidFill>
              <a:srgbClr val="19A79A">
                <a:alpha val="7647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8" name="Google Shape;595;p51"/>
            <p:cNvSpPr/>
            <p:nvPr/>
          </p:nvSpPr>
          <p:spPr>
            <a:xfrm rot="10800000">
              <a:off x="4138030" y="2105859"/>
              <a:ext cx="874500" cy="743700"/>
            </a:xfrm>
            <a:prstGeom prst="triangle">
              <a:avLst>
                <a:gd name="adj" fmla="val 50000"/>
              </a:avLst>
            </a:prstGeom>
            <a:solidFill>
              <a:srgbClr val="F58F8F">
                <a:alpha val="854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grpSp>
        <p:nvGrpSpPr>
          <p:cNvPr id="20" name="Google Shape;597;p51"/>
          <p:cNvGrpSpPr/>
          <p:nvPr/>
        </p:nvGrpSpPr>
        <p:grpSpPr>
          <a:xfrm>
            <a:off x="5007452" y="1026154"/>
            <a:ext cx="3309173" cy="2828970"/>
            <a:chOff x="5083652" y="1516825"/>
            <a:chExt cx="3309173" cy="2828970"/>
          </a:xfrm>
        </p:grpSpPr>
        <p:sp>
          <p:nvSpPr>
            <p:cNvPr id="21" name="Google Shape;598;p51"/>
            <p:cNvSpPr txBox="1"/>
            <p:nvPr/>
          </p:nvSpPr>
          <p:spPr>
            <a:xfrm>
              <a:off x="5083652" y="3338600"/>
              <a:ext cx="1512900" cy="4923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900"/>
                <a:buFont typeface="Arial"/>
                <a:buNone/>
              </a:pPr>
              <a:r>
                <a:rPr lang="en-GB" sz="900" b="0" i="0" u="none" strike="noStrike" cap="none">
                  <a:solidFill>
                    <a:srgbClr val="333333"/>
                  </a:solidFill>
                  <a:latin typeface="Raleway SemiBold"/>
                  <a:ea typeface="Raleway SemiBold"/>
                  <a:cs typeface="Raleway SemiBold"/>
                  <a:sym typeface="Raleway SemiBold"/>
                </a:rPr>
                <a:t>COLLABORATORS</a:t>
              </a:r>
              <a:endParaRPr sz="900" b="0" i="0" u="none" strike="noStrike" cap="none">
                <a:solidFill>
                  <a:srgbClr val="333333"/>
                </a:solidFill>
                <a:latin typeface="Raleway SemiBold"/>
                <a:ea typeface="Raleway SemiBold"/>
                <a:cs typeface="Raleway SemiBold"/>
                <a:sym typeface="Raleway SemiBold"/>
              </a:endParaRPr>
            </a:p>
            <a:p>
              <a:pPr marL="134999" marR="0" lvl="0" indent="-88900" algn="l" rtl="0">
                <a:lnSpc>
                  <a:spcPct val="100000"/>
                </a:lnSpc>
                <a:spcBef>
                  <a:spcPts val="0"/>
                </a:spcBef>
                <a:spcAft>
                  <a:spcPts val="0"/>
                </a:spcAft>
                <a:buClr>
                  <a:srgbClr val="333333"/>
                </a:buClr>
                <a:buSzPts val="800"/>
                <a:buFont typeface="Raleway"/>
                <a:buChar char="●"/>
              </a:pPr>
              <a:r>
                <a:rPr lang="en-GB" sz="800" b="0" i="0" u="none" strike="noStrike" cap="none">
                  <a:solidFill>
                    <a:srgbClr val="333333"/>
                  </a:solidFill>
                  <a:latin typeface="Raleway"/>
                  <a:ea typeface="Raleway"/>
                  <a:cs typeface="Raleway"/>
                  <a:sym typeface="Raleway"/>
                </a:rPr>
                <a:t>Data science groups</a:t>
              </a:r>
              <a:endParaRPr sz="800" b="0" i="0" u="none" strike="noStrike" cap="none">
                <a:solidFill>
                  <a:srgbClr val="333333"/>
                </a:solidFill>
                <a:latin typeface="Raleway"/>
                <a:ea typeface="Raleway"/>
                <a:cs typeface="Raleway"/>
                <a:sym typeface="Raleway"/>
              </a:endParaRPr>
            </a:p>
            <a:p>
              <a:pPr marL="134999" marR="0" lvl="0" indent="-88900" algn="l" rtl="0">
                <a:lnSpc>
                  <a:spcPct val="100000"/>
                </a:lnSpc>
                <a:spcBef>
                  <a:spcPts val="0"/>
                </a:spcBef>
                <a:spcAft>
                  <a:spcPts val="0"/>
                </a:spcAft>
                <a:buClr>
                  <a:srgbClr val="333333"/>
                </a:buClr>
                <a:buSzPts val="800"/>
                <a:buFont typeface="Raleway"/>
                <a:buChar char="●"/>
              </a:pPr>
              <a:r>
                <a:rPr lang="en-GB" sz="800" b="0" i="0" u="none" strike="noStrike" cap="none">
                  <a:solidFill>
                    <a:srgbClr val="333333"/>
                  </a:solidFill>
                  <a:latin typeface="Raleway"/>
                  <a:ea typeface="Raleway"/>
                  <a:cs typeface="Raleway"/>
                  <a:sym typeface="Raleway"/>
                </a:rPr>
                <a:t>Data services</a:t>
              </a:r>
              <a:endParaRPr sz="800" b="0" i="0" u="none" strike="noStrike" cap="none">
                <a:solidFill>
                  <a:srgbClr val="333333"/>
                </a:solidFill>
                <a:latin typeface="Raleway"/>
                <a:ea typeface="Raleway"/>
                <a:cs typeface="Raleway"/>
                <a:sym typeface="Raleway"/>
              </a:endParaRPr>
            </a:p>
            <a:p>
              <a:pPr marL="134999" marR="0" lvl="0" indent="-88900" algn="l" rtl="0">
                <a:lnSpc>
                  <a:spcPct val="100000"/>
                </a:lnSpc>
                <a:spcBef>
                  <a:spcPts val="0"/>
                </a:spcBef>
                <a:spcAft>
                  <a:spcPts val="0"/>
                </a:spcAft>
                <a:buClr>
                  <a:srgbClr val="333333"/>
                </a:buClr>
                <a:buSzPts val="800"/>
                <a:buFont typeface="Raleway"/>
                <a:buChar char="●"/>
              </a:pPr>
              <a:r>
                <a:rPr lang="en-GB" sz="800" b="0" i="0" u="none" strike="noStrike" cap="none">
                  <a:solidFill>
                    <a:srgbClr val="333333"/>
                  </a:solidFill>
                  <a:latin typeface="Raleway"/>
                  <a:ea typeface="Raleway"/>
                  <a:cs typeface="Raleway"/>
                  <a:sym typeface="Raleway"/>
                </a:rPr>
                <a:t>Other</a:t>
              </a:r>
              <a:r>
                <a:rPr lang="en-GB" sz="600" b="0" i="0" u="none" strike="noStrike" cap="none">
                  <a:solidFill>
                    <a:srgbClr val="333333"/>
                  </a:solidFill>
                  <a:latin typeface="Raleway"/>
                  <a:ea typeface="Raleway"/>
                  <a:cs typeface="Raleway"/>
                  <a:sym typeface="Raleway"/>
                </a:rPr>
                <a:t> </a:t>
              </a:r>
              <a:r>
                <a:rPr lang="en-GB" sz="800" b="0" i="0" u="none" strike="noStrike" cap="none">
                  <a:solidFill>
                    <a:srgbClr val="333333"/>
                  </a:solidFill>
                  <a:latin typeface="Raleway"/>
                  <a:ea typeface="Raleway"/>
                  <a:cs typeface="Raleway"/>
                  <a:sym typeface="Raleway"/>
                </a:rPr>
                <a:t>programmes</a:t>
              </a:r>
              <a:endParaRPr sz="800" b="0" i="0" u="none" strike="noStrike" cap="none">
                <a:solidFill>
                  <a:srgbClr val="333333"/>
                </a:solidFill>
                <a:latin typeface="Raleway"/>
                <a:ea typeface="Raleway"/>
                <a:cs typeface="Raleway"/>
                <a:sym typeface="Raleway"/>
              </a:endParaRPr>
            </a:p>
          </p:txBody>
        </p:sp>
        <p:sp>
          <p:nvSpPr>
            <p:cNvPr id="22" name="Google Shape;599;p51"/>
            <p:cNvSpPr/>
            <p:nvPr/>
          </p:nvSpPr>
          <p:spPr>
            <a:xfrm>
              <a:off x="6397440" y="3003513"/>
              <a:ext cx="197400" cy="212700"/>
            </a:xfrm>
            <a:prstGeom prst="upArrow">
              <a:avLst>
                <a:gd name="adj1" fmla="val 50000"/>
                <a:gd name="adj2" fmla="val 50000"/>
              </a:avLst>
            </a:prstGeom>
            <a:solidFill>
              <a:srgbClr val="F58F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3" name="Google Shape;600;p51"/>
            <p:cNvSpPr/>
            <p:nvPr/>
          </p:nvSpPr>
          <p:spPr>
            <a:xfrm>
              <a:off x="6985810" y="3003513"/>
              <a:ext cx="197400" cy="212700"/>
            </a:xfrm>
            <a:prstGeom prst="upArrow">
              <a:avLst>
                <a:gd name="adj1" fmla="val 50000"/>
                <a:gd name="adj2" fmla="val 50000"/>
              </a:avLst>
            </a:prstGeom>
            <a:solidFill>
              <a:srgbClr val="FF87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4" name="Google Shape;601;p51"/>
            <p:cNvSpPr/>
            <p:nvPr/>
          </p:nvSpPr>
          <p:spPr>
            <a:xfrm>
              <a:off x="7577933" y="3002042"/>
              <a:ext cx="197400" cy="212700"/>
            </a:xfrm>
            <a:prstGeom prst="upArrow">
              <a:avLst>
                <a:gd name="adj1" fmla="val 50000"/>
                <a:gd name="adj2" fmla="val 50000"/>
              </a:avLst>
            </a:prstGeom>
            <a:solidFill>
              <a:srgbClr val="19A7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5" name="Google Shape;602;p51"/>
            <p:cNvSpPr/>
            <p:nvPr/>
          </p:nvSpPr>
          <p:spPr>
            <a:xfrm>
              <a:off x="6396279" y="1825238"/>
              <a:ext cx="198000" cy="273900"/>
            </a:xfrm>
            <a:prstGeom prst="upDownArrow">
              <a:avLst>
                <a:gd name="adj1" fmla="val 50000"/>
                <a:gd name="adj2" fmla="val 50000"/>
              </a:avLst>
            </a:prstGeom>
            <a:solidFill>
              <a:srgbClr val="F58F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6" name="Google Shape;603;p51"/>
            <p:cNvSpPr/>
            <p:nvPr/>
          </p:nvSpPr>
          <p:spPr>
            <a:xfrm>
              <a:off x="6983219" y="1825238"/>
              <a:ext cx="198000" cy="273900"/>
            </a:xfrm>
            <a:prstGeom prst="upDownArrow">
              <a:avLst>
                <a:gd name="adj1" fmla="val 50000"/>
                <a:gd name="adj2" fmla="val 50000"/>
              </a:avLst>
            </a:prstGeom>
            <a:solidFill>
              <a:srgbClr val="FF87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7" name="Google Shape;604;p51"/>
            <p:cNvSpPr/>
            <p:nvPr/>
          </p:nvSpPr>
          <p:spPr>
            <a:xfrm>
              <a:off x="7574732" y="1837144"/>
              <a:ext cx="198000" cy="273900"/>
            </a:xfrm>
            <a:prstGeom prst="upDownArrow">
              <a:avLst>
                <a:gd name="adj1" fmla="val 50000"/>
                <a:gd name="adj2" fmla="val 50000"/>
              </a:avLst>
            </a:prstGeom>
            <a:solidFill>
              <a:srgbClr val="19A7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8" name="Google Shape;605;p51"/>
            <p:cNvSpPr txBox="1"/>
            <p:nvPr/>
          </p:nvSpPr>
          <p:spPr>
            <a:xfrm>
              <a:off x="5743225" y="1516825"/>
              <a:ext cx="26496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GB" sz="900" b="0" i="0" u="none" strike="noStrike" cap="none">
                  <a:solidFill>
                    <a:srgbClr val="333333"/>
                  </a:solidFill>
                  <a:latin typeface="Raleway SemiBold"/>
                  <a:ea typeface="Raleway SemiBold"/>
                  <a:cs typeface="Raleway SemiBold"/>
                  <a:sym typeface="Raleway SemiBold"/>
                </a:rPr>
                <a:t>WIDER STAKEHOLDERS</a:t>
              </a:r>
              <a:endParaRPr sz="900" b="0" i="0" u="none" strike="noStrike" cap="none">
                <a:solidFill>
                  <a:srgbClr val="333333"/>
                </a:solidFill>
                <a:latin typeface="Raleway SemiBold"/>
                <a:ea typeface="Raleway SemiBold"/>
                <a:cs typeface="Raleway SemiBold"/>
                <a:sym typeface="Raleway SemiBold"/>
              </a:endParaRPr>
            </a:p>
            <a:p>
              <a:pPr marL="0" marR="0" lvl="0" indent="0" algn="ctr" rtl="0">
                <a:lnSpc>
                  <a:spcPct val="100000"/>
                </a:lnSpc>
                <a:spcBef>
                  <a:spcPts val="0"/>
                </a:spcBef>
                <a:spcAft>
                  <a:spcPts val="0"/>
                </a:spcAft>
                <a:buClr>
                  <a:srgbClr val="000000"/>
                </a:buClr>
                <a:buSzPts val="800"/>
                <a:buFont typeface="Arial"/>
                <a:buNone/>
              </a:pPr>
              <a:r>
                <a:rPr lang="en-GB" sz="800" b="0" i="0" u="none" strike="noStrike" cap="none">
                  <a:solidFill>
                    <a:srgbClr val="333333"/>
                  </a:solidFill>
                  <a:latin typeface="Raleway"/>
                  <a:ea typeface="Raleway"/>
                  <a:cs typeface="Raleway"/>
                  <a:sym typeface="Raleway"/>
                </a:rPr>
                <a:t>Domestic and International Policymakers / Users</a:t>
              </a:r>
              <a:endParaRPr sz="800" b="0" i="0" u="none" strike="noStrike" cap="none">
                <a:solidFill>
                  <a:srgbClr val="333333"/>
                </a:solidFill>
                <a:latin typeface="Raleway"/>
                <a:ea typeface="Raleway"/>
                <a:cs typeface="Raleway"/>
                <a:sym typeface="Raleway"/>
              </a:endParaRPr>
            </a:p>
          </p:txBody>
        </p:sp>
        <p:sp>
          <p:nvSpPr>
            <p:cNvPr id="29" name="Google Shape;606;p51"/>
            <p:cNvSpPr/>
            <p:nvPr/>
          </p:nvSpPr>
          <p:spPr>
            <a:xfrm>
              <a:off x="6979250" y="3397537"/>
              <a:ext cx="198000" cy="273900"/>
            </a:xfrm>
            <a:prstGeom prst="upDownArrow">
              <a:avLst>
                <a:gd name="adj1" fmla="val 50000"/>
                <a:gd name="adj2" fmla="val 50000"/>
              </a:avLst>
            </a:prstGeom>
            <a:solidFill>
              <a:srgbClr val="AAA6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0" name="Google Shape;607;p51"/>
            <p:cNvSpPr/>
            <p:nvPr/>
          </p:nvSpPr>
          <p:spPr>
            <a:xfrm rot="5400000">
              <a:off x="7561350" y="3172925"/>
              <a:ext cx="198000" cy="757500"/>
            </a:xfrm>
            <a:prstGeom prst="upDownArrow">
              <a:avLst>
                <a:gd name="adj1" fmla="val 50000"/>
                <a:gd name="adj2" fmla="val 50000"/>
              </a:avLst>
            </a:prstGeom>
            <a:solidFill>
              <a:srgbClr val="AAA6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1" name="Google Shape;608;p51"/>
            <p:cNvSpPr txBox="1"/>
            <p:nvPr/>
          </p:nvSpPr>
          <p:spPr>
            <a:xfrm>
              <a:off x="6170227" y="4130395"/>
              <a:ext cx="1925400" cy="215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dirty="0">
                  <a:solidFill>
                    <a:srgbClr val="333333"/>
                  </a:solidFill>
                  <a:latin typeface="Raleway SemiBold"/>
                  <a:ea typeface="Raleway SemiBold"/>
                  <a:cs typeface="Raleway SemiBold"/>
                  <a:sym typeface="Raleway SemiBold"/>
                </a:rPr>
                <a:t>FUNDERS	</a:t>
              </a:r>
              <a:r>
                <a:rPr lang="en-GB" sz="900" b="0" i="0" u="none" strike="noStrike" cap="none" dirty="0" smtClean="0">
                  <a:solidFill>
                    <a:srgbClr val="333333"/>
                  </a:solidFill>
                  <a:latin typeface="Raleway SemiBold"/>
                  <a:ea typeface="Raleway SemiBold"/>
                  <a:cs typeface="Raleway SemiBold"/>
                  <a:sym typeface="Raleway SemiBold"/>
                </a:rPr>
                <a:t>     SPONSORS</a:t>
              </a:r>
              <a:endParaRPr sz="900" b="0" i="0" u="none" strike="noStrike" cap="none" dirty="0">
                <a:solidFill>
                  <a:srgbClr val="333333"/>
                </a:solidFill>
                <a:latin typeface="Raleway SemiBold"/>
                <a:ea typeface="Raleway SemiBold"/>
                <a:cs typeface="Raleway SemiBold"/>
                <a:sym typeface="Raleway SemiBold"/>
              </a:endParaRPr>
            </a:p>
          </p:txBody>
        </p:sp>
        <p:sp>
          <p:nvSpPr>
            <p:cNvPr id="32" name="Google Shape;609;p51"/>
            <p:cNvSpPr/>
            <p:nvPr/>
          </p:nvSpPr>
          <p:spPr>
            <a:xfrm>
              <a:off x="6396569" y="3944900"/>
              <a:ext cx="197400" cy="212700"/>
            </a:xfrm>
            <a:prstGeom prst="upArrow">
              <a:avLst>
                <a:gd name="adj1" fmla="val 50000"/>
                <a:gd name="adj2" fmla="val 50000"/>
              </a:avLst>
            </a:prstGeom>
            <a:solidFill>
              <a:srgbClr val="AAA6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3" name="Google Shape;610;p51"/>
            <p:cNvSpPr/>
            <p:nvPr/>
          </p:nvSpPr>
          <p:spPr>
            <a:xfrm>
              <a:off x="7560091" y="3937862"/>
              <a:ext cx="197400" cy="212700"/>
            </a:xfrm>
            <a:prstGeom prst="upArrow">
              <a:avLst>
                <a:gd name="adj1" fmla="val 50000"/>
                <a:gd name="adj2" fmla="val 50000"/>
              </a:avLst>
            </a:prstGeom>
            <a:solidFill>
              <a:srgbClr val="AAA6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4" name="Google Shape;611;p51"/>
            <p:cNvSpPr/>
            <p:nvPr/>
          </p:nvSpPr>
          <p:spPr>
            <a:xfrm rot="3586119">
              <a:off x="6240092" y="3291381"/>
              <a:ext cx="197222" cy="276258"/>
            </a:xfrm>
            <a:prstGeom prst="upArrow">
              <a:avLst>
                <a:gd name="adj1" fmla="val 50000"/>
                <a:gd name="adj2" fmla="val 50000"/>
              </a:avLst>
            </a:prstGeom>
            <a:solidFill>
              <a:srgbClr val="AAA6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 name="Google Shape;612;p51"/>
            <p:cNvSpPr/>
            <p:nvPr/>
          </p:nvSpPr>
          <p:spPr>
            <a:xfrm rot="6684778">
              <a:off x="6240105" y="3646915"/>
              <a:ext cx="197213" cy="276154"/>
            </a:xfrm>
            <a:prstGeom prst="upArrow">
              <a:avLst>
                <a:gd name="adj1" fmla="val 50000"/>
                <a:gd name="adj2" fmla="val 50000"/>
              </a:avLst>
            </a:prstGeom>
            <a:solidFill>
              <a:srgbClr val="AAA6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6" name="Google Shape;613;p51"/>
          <p:cNvSpPr txBox="1"/>
          <p:nvPr/>
        </p:nvSpPr>
        <p:spPr>
          <a:xfrm>
            <a:off x="6717864" y="1812867"/>
            <a:ext cx="5958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800" b="0" i="0" u="none" strike="noStrike" cap="none">
                <a:solidFill>
                  <a:srgbClr val="FFFFFF"/>
                </a:solidFill>
                <a:latin typeface="Raleway SemiBold"/>
                <a:ea typeface="Raleway SemiBold"/>
                <a:cs typeface="Raleway SemiBold"/>
                <a:sym typeface="Raleway SemiBold"/>
              </a:rPr>
              <a:t>Disaster      </a:t>
            </a:r>
            <a:endParaRPr sz="800" b="0" i="0" u="none" strike="noStrike" cap="none">
              <a:solidFill>
                <a:srgbClr val="FFFFFF"/>
              </a:solidFill>
              <a:latin typeface="Raleway SemiBold"/>
              <a:ea typeface="Raleway SemiBold"/>
              <a:cs typeface="Raleway SemiBold"/>
              <a:sym typeface="Raleway SemiBold"/>
            </a:endParaRPr>
          </a:p>
          <a:p>
            <a:pPr marL="0" marR="0" lvl="0" indent="0" algn="ctr" rtl="0">
              <a:lnSpc>
                <a:spcPct val="100000"/>
              </a:lnSpc>
              <a:spcBef>
                <a:spcPts val="0"/>
              </a:spcBef>
              <a:spcAft>
                <a:spcPts val="0"/>
              </a:spcAft>
              <a:buClr>
                <a:srgbClr val="000000"/>
              </a:buClr>
              <a:buSzPts val="800"/>
              <a:buFont typeface="Arial"/>
              <a:buNone/>
            </a:pPr>
            <a:r>
              <a:rPr lang="en-GB" sz="800" b="0" i="0" u="none" strike="noStrike" cap="none">
                <a:solidFill>
                  <a:srgbClr val="FFFFFF"/>
                </a:solidFill>
                <a:latin typeface="Raleway SemiBold"/>
                <a:ea typeface="Raleway SemiBold"/>
                <a:cs typeface="Raleway SemiBold"/>
                <a:sym typeface="Raleway SemiBold"/>
              </a:rPr>
              <a:t> Risk R. </a:t>
            </a:r>
            <a:endParaRPr sz="800" b="0" i="0" u="none" strike="noStrike" cap="none">
              <a:solidFill>
                <a:srgbClr val="FFFFFF"/>
              </a:solidFill>
              <a:latin typeface="Raleway SemiBold"/>
              <a:ea typeface="Raleway SemiBold"/>
              <a:cs typeface="Raleway SemiBold"/>
              <a:sym typeface="Raleway SemiBold"/>
            </a:endParaRPr>
          </a:p>
          <a:p>
            <a:pPr marL="0" marR="0" lvl="0" indent="0" algn="ctr" rtl="0">
              <a:lnSpc>
                <a:spcPct val="100000"/>
              </a:lnSpc>
              <a:spcBef>
                <a:spcPts val="0"/>
              </a:spcBef>
              <a:spcAft>
                <a:spcPts val="0"/>
              </a:spcAft>
              <a:buClr>
                <a:srgbClr val="000000"/>
              </a:buClr>
              <a:buSzPts val="800"/>
              <a:buFont typeface="Arial"/>
              <a:buNone/>
            </a:pPr>
            <a:r>
              <a:rPr lang="en-GB" sz="800" b="0" i="0" u="none" strike="noStrike" cap="none">
                <a:solidFill>
                  <a:srgbClr val="FFFFFF"/>
                </a:solidFill>
                <a:latin typeface="Raleway"/>
                <a:ea typeface="Raleway"/>
                <a:cs typeface="Raleway"/>
                <a:sym typeface="Raleway"/>
              </a:rPr>
              <a:t> (B)</a:t>
            </a:r>
            <a:endParaRPr sz="800" b="0" i="0" u="none" strike="noStrike" cap="none">
              <a:solidFill>
                <a:srgbClr val="FFFFFF"/>
              </a:solidFill>
              <a:latin typeface="Raleway"/>
              <a:ea typeface="Raleway"/>
              <a:cs typeface="Raleway"/>
              <a:sym typeface="Raleway"/>
            </a:endParaRPr>
          </a:p>
        </p:txBody>
      </p:sp>
      <p:sp>
        <p:nvSpPr>
          <p:cNvPr id="37" name="Google Shape;614;p51"/>
          <p:cNvSpPr txBox="1"/>
          <p:nvPr/>
        </p:nvSpPr>
        <p:spPr>
          <a:xfrm>
            <a:off x="7229475" y="1813154"/>
            <a:ext cx="7533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800" b="0" i="0" u="none" strike="noStrike" cap="none">
                <a:solidFill>
                  <a:srgbClr val="222222"/>
                </a:solidFill>
                <a:latin typeface="Raleway SemiBold"/>
                <a:ea typeface="Raleway SemiBold"/>
                <a:cs typeface="Raleway SemiBold"/>
                <a:sym typeface="Raleway SemiBold"/>
              </a:rPr>
              <a:t>Resilient Cities</a:t>
            </a:r>
            <a:endParaRPr sz="800" b="0" i="0" u="none" strike="noStrike" cap="none">
              <a:solidFill>
                <a:srgbClr val="222222"/>
              </a:solidFill>
              <a:latin typeface="Raleway SemiBold"/>
              <a:ea typeface="Raleway SemiBold"/>
              <a:cs typeface="Raleway SemiBold"/>
              <a:sym typeface="Raleway SemiBold"/>
            </a:endParaRPr>
          </a:p>
          <a:p>
            <a:pPr marL="0" marR="0" lvl="0" indent="0" algn="ctr" rtl="0">
              <a:lnSpc>
                <a:spcPct val="100000"/>
              </a:lnSpc>
              <a:spcBef>
                <a:spcPts val="0"/>
              </a:spcBef>
              <a:spcAft>
                <a:spcPts val="0"/>
              </a:spcAft>
              <a:buClr>
                <a:srgbClr val="000000"/>
              </a:buClr>
              <a:buSzPts val="800"/>
              <a:buFont typeface="Arial"/>
              <a:buNone/>
            </a:pPr>
            <a:r>
              <a:rPr lang="en-GB" sz="800" b="0" i="0" u="none" strike="noStrike" cap="none">
                <a:solidFill>
                  <a:srgbClr val="222222"/>
                </a:solidFill>
                <a:latin typeface="Raleway"/>
                <a:ea typeface="Raleway"/>
                <a:cs typeface="Raleway"/>
                <a:sym typeface="Raleway"/>
              </a:rPr>
              <a:t>(C) </a:t>
            </a:r>
            <a:endParaRPr sz="800" b="0" i="0" u="none" strike="noStrike" cap="none">
              <a:solidFill>
                <a:srgbClr val="222222"/>
              </a:solidFill>
              <a:latin typeface="Raleway"/>
              <a:ea typeface="Raleway"/>
              <a:cs typeface="Raleway"/>
              <a:sym typeface="Raleway"/>
            </a:endParaRPr>
          </a:p>
        </p:txBody>
      </p:sp>
      <p:sp>
        <p:nvSpPr>
          <p:cNvPr id="38" name="Google Shape;615;p51"/>
          <p:cNvSpPr txBox="1"/>
          <p:nvPr/>
        </p:nvSpPr>
        <p:spPr>
          <a:xfrm>
            <a:off x="6094025" y="1812655"/>
            <a:ext cx="6690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800" b="0" i="0" u="none" strike="noStrike" cap="none">
                <a:solidFill>
                  <a:srgbClr val="FFFFFF"/>
                </a:solidFill>
                <a:latin typeface="Raleway SemiBold"/>
                <a:ea typeface="Raleway SemiBold"/>
                <a:cs typeface="Raleway SemiBold"/>
                <a:sym typeface="Raleway SemiBold"/>
              </a:rPr>
              <a:t>Infectious      Disease</a:t>
            </a:r>
            <a:endParaRPr sz="800" b="0" i="0" u="none" strike="noStrike" cap="none">
              <a:solidFill>
                <a:srgbClr val="FFFFFF"/>
              </a:solidFill>
              <a:latin typeface="Raleway SemiBold"/>
              <a:ea typeface="Raleway SemiBold"/>
              <a:cs typeface="Raleway SemiBold"/>
              <a:sym typeface="Raleway SemiBold"/>
            </a:endParaRPr>
          </a:p>
          <a:p>
            <a:pPr marL="0" marR="0" lvl="0" indent="0" algn="ctr" rtl="0">
              <a:lnSpc>
                <a:spcPct val="100000"/>
              </a:lnSpc>
              <a:spcBef>
                <a:spcPts val="0"/>
              </a:spcBef>
              <a:spcAft>
                <a:spcPts val="0"/>
              </a:spcAft>
              <a:buClr>
                <a:srgbClr val="000000"/>
              </a:buClr>
              <a:buSzPts val="800"/>
              <a:buFont typeface="Arial"/>
              <a:buNone/>
            </a:pPr>
            <a:r>
              <a:rPr lang="en-GB" sz="800" b="0" i="0" u="none" strike="noStrike" cap="none">
                <a:solidFill>
                  <a:srgbClr val="FFFFFF"/>
                </a:solidFill>
                <a:latin typeface="Raleway"/>
                <a:ea typeface="Raleway"/>
                <a:cs typeface="Raleway"/>
                <a:sym typeface="Raleway"/>
              </a:rPr>
              <a:t>(A)</a:t>
            </a:r>
            <a:endParaRPr sz="800" b="0" i="0" u="none" strike="noStrike" cap="none">
              <a:solidFill>
                <a:srgbClr val="FFFFFF"/>
              </a:solidFill>
              <a:latin typeface="Raleway"/>
              <a:ea typeface="Raleway"/>
              <a:cs typeface="Raleway"/>
              <a:sym typeface="Raleway"/>
            </a:endParaRPr>
          </a:p>
        </p:txBody>
      </p:sp>
      <p:sp>
        <p:nvSpPr>
          <p:cNvPr id="39" name="Google Shape;616;p51"/>
          <p:cNvSpPr/>
          <p:nvPr/>
        </p:nvSpPr>
        <p:spPr>
          <a:xfrm>
            <a:off x="5928575" y="1684755"/>
            <a:ext cx="2198700" cy="639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cxnSp>
        <p:nvCxnSpPr>
          <p:cNvPr id="40" name="Google Shape;617;p51"/>
          <p:cNvCxnSpPr/>
          <p:nvPr/>
        </p:nvCxnSpPr>
        <p:spPr>
          <a:xfrm>
            <a:off x="7577025" y="1685754"/>
            <a:ext cx="396900" cy="0"/>
          </a:xfrm>
          <a:prstGeom prst="straightConnector1">
            <a:avLst/>
          </a:prstGeom>
          <a:noFill/>
          <a:ln w="12700" cap="flat" cmpd="sng">
            <a:solidFill>
              <a:srgbClr val="333333"/>
            </a:solidFill>
            <a:prstDash val="solid"/>
            <a:round/>
            <a:headEnd type="none" w="sm" len="sm"/>
            <a:tailEnd type="stealth" w="med" len="med"/>
          </a:ln>
        </p:spPr>
      </p:cxnSp>
      <p:cxnSp>
        <p:nvCxnSpPr>
          <p:cNvPr id="41" name="Google Shape;618;p51"/>
          <p:cNvCxnSpPr/>
          <p:nvPr/>
        </p:nvCxnSpPr>
        <p:spPr>
          <a:xfrm rot="10800000">
            <a:off x="6057600" y="1684754"/>
            <a:ext cx="409800" cy="0"/>
          </a:xfrm>
          <a:prstGeom prst="straightConnector1">
            <a:avLst/>
          </a:prstGeom>
          <a:noFill/>
          <a:ln w="12700" cap="flat" cmpd="sng">
            <a:solidFill>
              <a:srgbClr val="333333"/>
            </a:solidFill>
            <a:prstDash val="solid"/>
            <a:round/>
            <a:headEnd type="none" w="sm" len="sm"/>
            <a:tailEnd type="stealth" w="med" len="med"/>
          </a:ln>
        </p:spPr>
      </p:cxnSp>
      <p:cxnSp>
        <p:nvCxnSpPr>
          <p:cNvPr id="42" name="Google Shape;619;p51"/>
          <p:cNvCxnSpPr/>
          <p:nvPr/>
        </p:nvCxnSpPr>
        <p:spPr>
          <a:xfrm rot="10800000">
            <a:off x="8069657" y="1771621"/>
            <a:ext cx="0" cy="534900"/>
          </a:xfrm>
          <a:prstGeom prst="straightConnector1">
            <a:avLst/>
          </a:prstGeom>
          <a:noFill/>
          <a:ln w="12700" cap="flat" cmpd="sng">
            <a:solidFill>
              <a:srgbClr val="333333"/>
            </a:solidFill>
            <a:prstDash val="solid"/>
            <a:round/>
            <a:headEnd type="none" w="sm" len="sm"/>
            <a:tailEnd type="stealth" w="med" len="med"/>
          </a:ln>
        </p:spPr>
      </p:cxnSp>
      <p:sp>
        <p:nvSpPr>
          <p:cNvPr id="43" name="Google Shape;620;p51"/>
          <p:cNvSpPr txBox="1"/>
          <p:nvPr/>
        </p:nvSpPr>
        <p:spPr>
          <a:xfrm>
            <a:off x="6322624" y="2714279"/>
            <a:ext cx="2821274"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dirty="0">
                <a:solidFill>
                  <a:srgbClr val="333333"/>
                </a:solidFill>
                <a:latin typeface="Raleway SemiBold"/>
                <a:ea typeface="Raleway SemiBold"/>
                <a:cs typeface="Raleway SemiBold"/>
                <a:sym typeface="Raleway SemiBold"/>
              </a:rPr>
              <a:t>DOMAIN SCIENTISTS</a:t>
            </a:r>
            <a:endParaRPr sz="700" b="0" i="0" u="none" strike="noStrike" cap="none" dirty="0">
              <a:solidFill>
                <a:srgbClr val="333333"/>
              </a:solidFill>
              <a:latin typeface="Raleway SemiBold"/>
              <a:ea typeface="Raleway SemiBold"/>
              <a:cs typeface="Raleway SemiBold"/>
              <a:sym typeface="Raleway SemiBold"/>
            </a:endParaRPr>
          </a:p>
          <a:p>
            <a:pPr marL="0" marR="0" lvl="0" indent="0" algn="l" rtl="0">
              <a:lnSpc>
                <a:spcPct val="100000"/>
              </a:lnSpc>
              <a:spcBef>
                <a:spcPts val="0"/>
              </a:spcBef>
              <a:spcAft>
                <a:spcPts val="0"/>
              </a:spcAft>
              <a:buClr>
                <a:srgbClr val="000000"/>
              </a:buClr>
              <a:buSzPts val="900"/>
              <a:buFont typeface="Arial"/>
              <a:buNone/>
            </a:pPr>
            <a:r>
              <a:rPr lang="en-GB" sz="900" b="0" i="0" u="none" strike="noStrike" cap="none" dirty="0">
                <a:solidFill>
                  <a:srgbClr val="333333"/>
                </a:solidFill>
                <a:latin typeface="Raleway SemiBold"/>
                <a:ea typeface="Raleway SemiBold"/>
                <a:cs typeface="Raleway SemiBold"/>
                <a:sym typeface="Raleway SemiBold"/>
              </a:rPr>
              <a:t>			</a:t>
            </a:r>
            <a:r>
              <a:rPr lang="en-GB" sz="900" b="0" i="0" u="none" strike="noStrike" cap="none" dirty="0" smtClean="0">
                <a:solidFill>
                  <a:srgbClr val="333333"/>
                </a:solidFill>
                <a:latin typeface="Raleway SemiBold"/>
                <a:ea typeface="Raleway SemiBold"/>
                <a:cs typeface="Raleway SemiBold"/>
                <a:sym typeface="Raleway SemiBold"/>
              </a:rPr>
              <a:t>         DATA                           			         PROVIDERS</a:t>
            </a:r>
            <a:endParaRPr sz="600" b="0" i="0" u="none" strike="noStrike" cap="none" dirty="0" smtClean="0">
              <a:solidFill>
                <a:srgbClr val="333333"/>
              </a:solidFill>
              <a:latin typeface="Raleway SemiBold"/>
              <a:ea typeface="Raleway SemiBold"/>
              <a:cs typeface="Raleway SemiBold"/>
              <a:sym typeface="Raleway SemiBold"/>
            </a:endParaRPr>
          </a:p>
          <a:p>
            <a:pPr marL="0" marR="0" lvl="0" indent="0" algn="l" rtl="0">
              <a:lnSpc>
                <a:spcPct val="100000"/>
              </a:lnSpc>
              <a:spcBef>
                <a:spcPts val="0"/>
              </a:spcBef>
              <a:spcAft>
                <a:spcPts val="0"/>
              </a:spcAft>
              <a:buClr>
                <a:srgbClr val="000000"/>
              </a:buClr>
              <a:buSzPts val="600"/>
              <a:buFont typeface="Arial"/>
              <a:buNone/>
            </a:pPr>
            <a:r>
              <a:rPr lang="en-GB" sz="600" b="0" i="0" u="none" strike="noStrike" cap="none" dirty="0" smtClean="0">
                <a:solidFill>
                  <a:srgbClr val="333333"/>
                </a:solidFill>
                <a:latin typeface="Raleway SemiBold"/>
                <a:ea typeface="Raleway SemiBold"/>
                <a:cs typeface="Raleway SemiBold"/>
                <a:sym typeface="Raleway SemiBold"/>
              </a:rPr>
              <a:t>   </a:t>
            </a:r>
          </a:p>
          <a:p>
            <a:pPr marL="0" marR="0" lvl="0" indent="0" algn="l" rtl="0">
              <a:lnSpc>
                <a:spcPct val="100000"/>
              </a:lnSpc>
              <a:spcBef>
                <a:spcPts val="0"/>
              </a:spcBef>
              <a:spcAft>
                <a:spcPts val="0"/>
              </a:spcAft>
              <a:buClr>
                <a:srgbClr val="000000"/>
              </a:buClr>
              <a:buSzPts val="600"/>
              <a:buFont typeface="Arial"/>
              <a:buNone/>
            </a:pPr>
            <a:r>
              <a:rPr lang="en-GB" sz="600" dirty="0" smtClean="0">
                <a:solidFill>
                  <a:srgbClr val="333333"/>
                </a:solidFill>
                <a:latin typeface="Raleway SemiBold"/>
                <a:ea typeface="Raleway SemiBold"/>
                <a:cs typeface="Raleway SemiBold"/>
                <a:sym typeface="Raleway SemiBold"/>
              </a:rPr>
              <a:t>   </a:t>
            </a:r>
            <a:r>
              <a:rPr lang="en-GB" sz="900" b="0" i="0" u="none" strike="noStrike" cap="none" dirty="0" smtClean="0">
                <a:solidFill>
                  <a:srgbClr val="333333"/>
                </a:solidFill>
                <a:latin typeface="Raleway SemiBold"/>
                <a:ea typeface="Raleway SemiBold"/>
                <a:cs typeface="Raleway SemiBold"/>
                <a:sym typeface="Raleway SemiBold"/>
              </a:rPr>
              <a:t>DATA SCIENTISTS</a:t>
            </a:r>
            <a:endParaRPr sz="900" b="0" i="0" u="none" strike="noStrike" cap="none" dirty="0">
              <a:solidFill>
                <a:srgbClr val="333333"/>
              </a:solidFill>
              <a:latin typeface="Raleway SemiBold"/>
              <a:ea typeface="Raleway SemiBold"/>
              <a:cs typeface="Raleway SemiBold"/>
              <a:sym typeface="Raleway SemiBold"/>
            </a:endParaRPr>
          </a:p>
        </p:txBody>
      </p:sp>
      <p:sp>
        <p:nvSpPr>
          <p:cNvPr id="44" name="Google Shape;621;p51"/>
          <p:cNvSpPr txBox="1"/>
          <p:nvPr/>
        </p:nvSpPr>
        <p:spPr>
          <a:xfrm>
            <a:off x="6408125" y="1557204"/>
            <a:ext cx="1315800" cy="2571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900"/>
              <a:buFont typeface="Arial"/>
              <a:buNone/>
            </a:pPr>
            <a:r>
              <a:rPr lang="en-GB" sz="900" b="0" i="0" u="none" strike="noStrike" cap="none">
                <a:solidFill>
                  <a:srgbClr val="333333"/>
                </a:solidFill>
                <a:latin typeface="Raleway SemiBold"/>
                <a:ea typeface="Raleway SemiBold"/>
                <a:cs typeface="Raleway SemiBold"/>
                <a:sym typeface="Raleway SemiBold"/>
              </a:rPr>
              <a:t>PROJECT</a:t>
            </a:r>
            <a:r>
              <a:rPr lang="en-GB" sz="600" b="0" i="0" u="none" strike="noStrike" cap="none">
                <a:solidFill>
                  <a:srgbClr val="333333"/>
                </a:solidFill>
                <a:latin typeface="Raleway SemiBold"/>
                <a:ea typeface="Raleway SemiBold"/>
                <a:cs typeface="Raleway SemiBold"/>
                <a:sym typeface="Raleway SemiBold"/>
              </a:rPr>
              <a:t> </a:t>
            </a:r>
            <a:r>
              <a:rPr lang="en-GB" sz="900" b="0" i="0" u="none" strike="noStrike" cap="none">
                <a:solidFill>
                  <a:srgbClr val="333333"/>
                </a:solidFill>
                <a:latin typeface="Raleway SemiBold"/>
                <a:ea typeface="Raleway SemiBold"/>
                <a:cs typeface="Raleway SemiBold"/>
                <a:sym typeface="Raleway SemiBold"/>
              </a:rPr>
              <a:t>DOMAINS</a:t>
            </a:r>
            <a:endParaRPr sz="900" b="0" i="0" u="none" strike="noStrike" cap="none">
              <a:solidFill>
                <a:srgbClr val="333333"/>
              </a:solidFill>
              <a:latin typeface="Raleway SemiBold"/>
              <a:ea typeface="Raleway SemiBold"/>
              <a:cs typeface="Raleway SemiBold"/>
              <a:sym typeface="Raleway SemiBold"/>
            </a:endParaRPr>
          </a:p>
        </p:txBody>
      </p:sp>
      <p:sp>
        <p:nvSpPr>
          <p:cNvPr id="45" name="Google Shape;622;p51"/>
          <p:cNvSpPr txBox="1"/>
          <p:nvPr/>
        </p:nvSpPr>
        <p:spPr>
          <a:xfrm>
            <a:off x="5007450" y="1560042"/>
            <a:ext cx="3571500" cy="9849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900"/>
              <a:buFont typeface="Arial"/>
              <a:buNone/>
            </a:pPr>
            <a:r>
              <a:rPr lang="en-GB" sz="900" b="0" i="0" u="none" strike="noStrike" cap="none">
                <a:solidFill>
                  <a:srgbClr val="333333"/>
                </a:solidFill>
                <a:latin typeface="Raleway SemiBold"/>
                <a:ea typeface="Raleway SemiBold"/>
                <a:cs typeface="Raleway SemiBold"/>
                <a:sym typeface="Raleway SemiBold"/>
              </a:rPr>
              <a:t>STAGES 	     		</a:t>
            </a:r>
            <a:r>
              <a:rPr lang="en-GB" sz="800" b="0" i="0" u="none" strike="noStrike" cap="none">
                <a:solidFill>
                  <a:srgbClr val="333333"/>
                </a:solidFill>
                <a:latin typeface="Raleway SemiBold"/>
                <a:ea typeface="Raleway SemiBold"/>
                <a:cs typeface="Raleway SemiBold"/>
                <a:sym typeface="Raleway SemiBold"/>
              </a:rPr>
              <a:t>	</a:t>
            </a:r>
            <a:endParaRPr sz="400" b="0" i="0" u="none" strike="noStrike" cap="none">
              <a:solidFill>
                <a:srgbClr val="33333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GB" sz="700" b="1" i="0" u="none" strike="noStrike" cap="none">
                <a:solidFill>
                  <a:srgbClr val="333333"/>
                </a:solidFill>
                <a:latin typeface="Raleway"/>
                <a:ea typeface="Raleway"/>
                <a:cs typeface="Raleway"/>
                <a:sym typeface="Raleway"/>
              </a:rPr>
              <a:t>Stage 3)   </a:t>
            </a:r>
            <a:r>
              <a:rPr lang="en-GB" sz="800" b="0" i="0" u="none" strike="noStrike" cap="none">
                <a:solidFill>
                  <a:srgbClr val="333333"/>
                </a:solidFill>
                <a:latin typeface="Raleway"/>
                <a:ea typeface="Raleway"/>
                <a:cs typeface="Raleway"/>
                <a:sym typeface="Raleway"/>
              </a:rPr>
              <a:t>High-level </a:t>
            </a:r>
            <a:endParaRPr sz="800" b="0" i="0" u="none" strike="noStrike" cap="none">
              <a:solidFill>
                <a:srgbClr val="333333"/>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800"/>
              <a:buFont typeface="Arial"/>
              <a:buNone/>
            </a:pPr>
            <a:r>
              <a:rPr lang="en-GB" sz="800" b="0" i="0" u="none" strike="noStrike" cap="none">
                <a:solidFill>
                  <a:srgbClr val="333333"/>
                </a:solidFill>
                <a:latin typeface="Raleway"/>
                <a:ea typeface="Raleway"/>
                <a:cs typeface="Raleway"/>
                <a:sym typeface="Raleway"/>
              </a:rPr>
              <a:t>                integration</a:t>
            </a:r>
            <a:endParaRPr sz="600" b="1" i="0" u="none" strike="noStrike" cap="none">
              <a:solidFill>
                <a:srgbClr val="333333"/>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700"/>
              <a:buFont typeface="Arial"/>
              <a:buNone/>
            </a:pPr>
            <a:r>
              <a:rPr lang="en-GB" sz="700" b="1" i="0" u="none" strike="noStrike" cap="none">
                <a:solidFill>
                  <a:srgbClr val="333333"/>
                </a:solidFill>
                <a:latin typeface="Raleway"/>
                <a:ea typeface="Raleway"/>
                <a:cs typeface="Raleway"/>
                <a:sym typeface="Raleway"/>
              </a:rPr>
              <a:t>Stage 2)   </a:t>
            </a:r>
            <a:r>
              <a:rPr lang="en-GB" sz="800" b="0" i="0" u="none" strike="noStrike" cap="none">
                <a:solidFill>
                  <a:srgbClr val="333333"/>
                </a:solidFill>
                <a:latin typeface="Raleway"/>
                <a:ea typeface="Raleway"/>
                <a:cs typeface="Raleway"/>
                <a:sym typeface="Raleway"/>
              </a:rPr>
              <a:t>Full project</a:t>
            </a:r>
            <a:endParaRPr sz="600" b="0" i="0" u="none" strike="noStrike" cap="none">
              <a:solidFill>
                <a:srgbClr val="3333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700"/>
              <a:buFont typeface="Arial"/>
              <a:buNone/>
            </a:pPr>
            <a:r>
              <a:rPr lang="en-GB" sz="700" b="1" i="0" u="none" strike="noStrike" cap="none">
                <a:solidFill>
                  <a:srgbClr val="333333"/>
                </a:solidFill>
                <a:latin typeface="Raleway"/>
                <a:ea typeface="Raleway"/>
                <a:cs typeface="Raleway"/>
                <a:sym typeface="Raleway"/>
              </a:rPr>
              <a:t>Stage 1)</a:t>
            </a:r>
            <a:r>
              <a:rPr lang="en-GB" sz="600" b="1" i="0" u="none" strike="noStrike" cap="none">
                <a:solidFill>
                  <a:srgbClr val="19A79A"/>
                </a:solidFill>
                <a:latin typeface="Raleway"/>
                <a:ea typeface="Raleway"/>
                <a:cs typeface="Raleway"/>
                <a:sym typeface="Raleway"/>
              </a:rPr>
              <a:t>    </a:t>
            </a:r>
            <a:r>
              <a:rPr lang="en-GB" sz="800" b="0" i="0" u="none" strike="noStrike" cap="none">
                <a:solidFill>
                  <a:srgbClr val="19A79A"/>
                </a:solidFill>
                <a:latin typeface="Raleway SemiBold"/>
                <a:ea typeface="Raleway SemiBold"/>
                <a:cs typeface="Raleway SemiBold"/>
                <a:sym typeface="Raleway SemiBold"/>
              </a:rPr>
              <a:t>Pilot project  </a:t>
            </a:r>
            <a:r>
              <a:rPr lang="en-GB" sz="900" b="0" i="0" u="none" strike="noStrike" cap="none">
                <a:solidFill>
                  <a:srgbClr val="333333"/>
                </a:solidFill>
                <a:latin typeface="Raleway SemiBold"/>
                <a:ea typeface="Raleway SemiBold"/>
                <a:cs typeface="Raleway SemiBold"/>
                <a:sym typeface="Raleway SemiBold"/>
              </a:rPr>
              <a:t> </a:t>
            </a:r>
            <a:endParaRPr sz="900" b="0" i="0" u="none" strike="noStrike" cap="none">
              <a:solidFill>
                <a:srgbClr val="333333"/>
              </a:solidFill>
              <a:latin typeface="Raleway SemiBold"/>
              <a:ea typeface="Raleway SemiBold"/>
              <a:cs typeface="Raleway SemiBold"/>
              <a:sym typeface="Raleway SemiBold"/>
            </a:endParaRPr>
          </a:p>
          <a:p>
            <a:pPr marL="2286000" marR="0" lvl="0" indent="457200" algn="l" rtl="0">
              <a:lnSpc>
                <a:spcPct val="150000"/>
              </a:lnSpc>
              <a:spcBef>
                <a:spcPts val="0"/>
              </a:spcBef>
              <a:spcAft>
                <a:spcPts val="0"/>
              </a:spcAft>
              <a:buClr>
                <a:srgbClr val="000000"/>
              </a:buClr>
              <a:buSzPts val="900"/>
              <a:buFont typeface="Arial"/>
              <a:buNone/>
            </a:pPr>
            <a:r>
              <a:rPr lang="en-GB" sz="900" b="0" i="0" u="none" strike="noStrike" cap="none">
                <a:solidFill>
                  <a:srgbClr val="333333"/>
                </a:solidFill>
                <a:latin typeface="Raleway SemiBold"/>
                <a:ea typeface="Raleway SemiBold"/>
                <a:cs typeface="Raleway SemiBold"/>
                <a:sym typeface="Raleway SemiBold"/>
              </a:rPr>
              <a:t>      TIME</a:t>
            </a:r>
            <a:endParaRPr sz="900" b="0" i="0" u="none" strike="noStrike" cap="none">
              <a:solidFill>
                <a:srgbClr val="333333"/>
              </a:solidFill>
              <a:latin typeface="Raleway SemiBold"/>
              <a:ea typeface="Raleway SemiBold"/>
              <a:cs typeface="Raleway SemiBold"/>
              <a:sym typeface="Raleway SemiBold"/>
            </a:endParaRPr>
          </a:p>
        </p:txBody>
      </p:sp>
      <p:sp>
        <p:nvSpPr>
          <p:cNvPr id="46" name="TextBox 45"/>
          <p:cNvSpPr txBox="1"/>
          <p:nvPr/>
        </p:nvSpPr>
        <p:spPr>
          <a:xfrm>
            <a:off x="-103" y="713801"/>
            <a:ext cx="5005628" cy="3431709"/>
          </a:xfrm>
          <a:prstGeom prst="rect">
            <a:avLst/>
          </a:prstGeom>
          <a:noFill/>
        </p:spPr>
        <p:txBody>
          <a:bodyPr wrap="square" rtlCol="0">
            <a:spAutoFit/>
          </a:bodyPr>
          <a:lstStyle/>
          <a:p>
            <a:pPr marL="182563" indent="-182563">
              <a:spcAft>
                <a:spcPts val="600"/>
              </a:spcAft>
              <a:buFont typeface="Wingdings" charset="2"/>
              <a:buChar char="§"/>
            </a:pPr>
            <a:r>
              <a:rPr lang="en-US" sz="1400" dirty="0" smtClean="0">
                <a:solidFill>
                  <a:schemeClr val="tx1">
                    <a:lumMod val="75000"/>
                    <a:lumOff val="25000"/>
                  </a:schemeClr>
                </a:solidFill>
              </a:rPr>
              <a:t>The initiative addresses data</a:t>
            </a:r>
            <a:r>
              <a:rPr lang="en-US" sz="1400" dirty="0" smtClean="0">
                <a:solidFill>
                  <a:schemeClr val="tx1">
                    <a:lumMod val="75000"/>
                    <a:lumOff val="25000"/>
                  </a:schemeClr>
                </a:solidFill>
              </a:rPr>
              <a:t> interoperability for </a:t>
            </a:r>
            <a:r>
              <a:rPr lang="en-US" sz="1400" dirty="0" smtClean="0">
                <a:solidFill>
                  <a:schemeClr val="tx1">
                    <a:lumMod val="75000"/>
                    <a:lumOff val="25000"/>
                  </a:schemeClr>
                </a:solidFill>
              </a:rPr>
              <a:t>pressing, 21st century global challenges, initially through three closely-allied interdisciplinary research areas:</a:t>
            </a:r>
          </a:p>
          <a:p>
            <a:pPr marL="639763" lvl="1" indent="-182563">
              <a:spcAft>
                <a:spcPts val="600"/>
              </a:spcAft>
              <a:buFont typeface="Wingdings" charset="2"/>
              <a:buChar char="§"/>
            </a:pPr>
            <a:r>
              <a:rPr lang="en-US" sz="1400" b="1" dirty="0" smtClean="0">
                <a:solidFill>
                  <a:schemeClr val="tx1">
                    <a:lumMod val="75000"/>
                    <a:lumOff val="25000"/>
                  </a:schemeClr>
                </a:solidFill>
              </a:rPr>
              <a:t>Infectious Diseases (IDDO)</a:t>
            </a:r>
          </a:p>
          <a:p>
            <a:pPr marL="639763" lvl="1" indent="-182563">
              <a:spcAft>
                <a:spcPts val="600"/>
              </a:spcAft>
              <a:buFont typeface="Wingdings" charset="2"/>
              <a:buChar char="§"/>
            </a:pPr>
            <a:r>
              <a:rPr lang="en-US" sz="1400" b="1" dirty="0" smtClean="0">
                <a:solidFill>
                  <a:schemeClr val="tx1">
                    <a:lumMod val="75000"/>
                    <a:lumOff val="25000"/>
                  </a:schemeClr>
                </a:solidFill>
              </a:rPr>
              <a:t>Disaster Risk Reduction (CODATA TG, PHE, IRDR)</a:t>
            </a:r>
          </a:p>
          <a:p>
            <a:pPr marL="639763" lvl="1" indent="-182563">
              <a:spcAft>
                <a:spcPts val="600"/>
              </a:spcAft>
              <a:buFont typeface="Wingdings" charset="2"/>
              <a:buChar char="§"/>
            </a:pPr>
            <a:r>
              <a:rPr lang="en-US" sz="1400" b="1" dirty="0" smtClean="0">
                <a:solidFill>
                  <a:schemeClr val="tx1">
                    <a:lumMod val="75000"/>
                    <a:lumOff val="25000"/>
                  </a:schemeClr>
                </a:solidFill>
              </a:rPr>
              <a:t>Resilient Cities (Resilience Brokers)</a:t>
            </a:r>
          </a:p>
          <a:p>
            <a:pPr marL="182563" indent="-182563">
              <a:spcAft>
                <a:spcPts val="600"/>
              </a:spcAft>
              <a:buFont typeface="Wingdings" charset="2"/>
              <a:buChar char="§"/>
            </a:pPr>
            <a:r>
              <a:rPr lang="en-US" sz="1400" dirty="0" smtClean="0">
                <a:solidFill>
                  <a:schemeClr val="tx1">
                    <a:lumMod val="75000"/>
                    <a:lumOff val="25000"/>
                  </a:schemeClr>
                </a:solidFill>
              </a:rPr>
              <a:t>With global collaboration within and across domains and disciplines, the overall activities are designed to:</a:t>
            </a:r>
          </a:p>
          <a:p>
            <a:pPr marL="639763" lvl="1" indent="-182563">
              <a:spcAft>
                <a:spcPts val="600"/>
              </a:spcAft>
              <a:buFont typeface="Wingdings" charset="2"/>
              <a:buChar char="§"/>
            </a:pPr>
            <a:r>
              <a:rPr lang="en-US" sz="1400" dirty="0" smtClean="0">
                <a:solidFill>
                  <a:schemeClr val="tx1">
                    <a:lumMod val="75000"/>
                    <a:lumOff val="25000"/>
                  </a:schemeClr>
                </a:solidFill>
              </a:rPr>
              <a:t>have practical outputs of value to policymakers and users; </a:t>
            </a:r>
          </a:p>
          <a:p>
            <a:pPr marL="639763" lvl="1" indent="-182563">
              <a:spcAft>
                <a:spcPts val="600"/>
              </a:spcAft>
              <a:buFont typeface="Wingdings" charset="2"/>
              <a:buChar char="§"/>
            </a:pPr>
            <a:r>
              <a:rPr lang="en-US" sz="1400" dirty="0" smtClean="0">
                <a:solidFill>
                  <a:schemeClr val="tx1">
                    <a:lumMod val="75000"/>
                    <a:lumOff val="25000"/>
                  </a:schemeClr>
                </a:solidFill>
              </a:rPr>
              <a:t>to develop technical approaches and methods that have generic value; and </a:t>
            </a:r>
          </a:p>
          <a:p>
            <a:pPr marL="639763" lvl="1" indent="-182563">
              <a:spcAft>
                <a:spcPts val="600"/>
              </a:spcAft>
              <a:buFont typeface="Wingdings" charset="2"/>
              <a:buChar char="§"/>
            </a:pPr>
            <a:r>
              <a:rPr lang="en-US" sz="1400" dirty="0" smtClean="0">
                <a:solidFill>
                  <a:schemeClr val="tx1">
                    <a:lumMod val="75000"/>
                    <a:lumOff val="25000"/>
                  </a:schemeClr>
                </a:solidFill>
              </a:rPr>
              <a:t>to be persuasive demonstrators to the broader scientific community of the value of the approach.</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Google Shape;2482;p189"/>
          <p:cNvPicPr preferRelativeResize="0">
            <a:picLocks noChangeAspect="1"/>
          </p:cNvPicPr>
          <p:nvPr/>
        </p:nvPicPr>
        <p:blipFill rotWithShape="1">
          <a:blip r:embed="rId2">
            <a:alphaModFix/>
          </a:blip>
          <a:srcRect/>
          <a:stretch/>
        </p:blipFill>
        <p:spPr>
          <a:xfrm>
            <a:off x="6806293" y="4444029"/>
            <a:ext cx="2337605" cy="648000"/>
          </a:xfrm>
          <a:prstGeom prst="rect">
            <a:avLst/>
          </a:prstGeom>
          <a:noFill/>
          <a:ln>
            <a:noFill/>
          </a:ln>
        </p:spPr>
      </p:pic>
      <p:pic>
        <p:nvPicPr>
          <p:cNvPr id="6" name="Picture 5" descr="CDT_logo-sub_white@3x.png"/>
          <p:cNvPicPr>
            <a:picLocks noChangeAspect="1"/>
          </p:cNvPicPr>
          <p:nvPr/>
        </p:nvPicPr>
        <p:blipFill>
          <a:blip r:embed="rId3"/>
          <a:stretch>
            <a:fillRect/>
          </a:stretch>
        </p:blipFill>
        <p:spPr>
          <a:xfrm>
            <a:off x="42880" y="4405833"/>
            <a:ext cx="1635165" cy="720000"/>
          </a:xfrm>
          <a:prstGeom prst="rect">
            <a:avLst/>
          </a:prstGeom>
        </p:spPr>
      </p:pic>
      <p:sp>
        <p:nvSpPr>
          <p:cNvPr id="7" name="TextBox 6"/>
          <p:cNvSpPr txBox="1"/>
          <p:nvPr/>
        </p:nvSpPr>
        <p:spPr>
          <a:xfrm>
            <a:off x="-102" y="0"/>
            <a:ext cx="9144000" cy="461665"/>
          </a:xfrm>
          <a:prstGeom prst="rect">
            <a:avLst/>
          </a:prstGeom>
          <a:noFill/>
        </p:spPr>
        <p:txBody>
          <a:bodyPr wrap="square" rtlCol="0">
            <a:spAutoFit/>
          </a:bodyPr>
          <a:lstStyle/>
          <a:p>
            <a:pPr lvl="0" algn="ctr"/>
            <a:r>
              <a:rPr lang="en-GB" sz="2400" b="1" kern="0" dirty="0" smtClean="0">
                <a:solidFill>
                  <a:srgbClr val="0D0D0D"/>
                </a:solidFill>
              </a:rPr>
              <a:t>CODATA and ISC Data</a:t>
            </a:r>
            <a:r>
              <a:rPr lang="en-GB" sz="2400" b="1" kern="0" dirty="0" smtClean="0">
                <a:solidFill>
                  <a:srgbClr val="0D0D0D"/>
                </a:solidFill>
              </a:rPr>
              <a:t> Interoperability Pilot</a:t>
            </a:r>
            <a:r>
              <a:rPr lang="en-GB" sz="2400" b="1" kern="0" dirty="0" smtClean="0">
                <a:solidFill>
                  <a:srgbClr val="0D0D0D"/>
                </a:solidFill>
              </a:rPr>
              <a:t>: </a:t>
            </a:r>
            <a:r>
              <a:rPr lang="en-GB" sz="2400" b="1" kern="0" dirty="0" smtClean="0">
                <a:solidFill>
                  <a:srgbClr val="0D0D0D"/>
                </a:solidFill>
              </a:rPr>
              <a:t>Methodology</a:t>
            </a:r>
            <a:endParaRPr lang="en-US" sz="2400" b="1" kern="0" dirty="0" smtClean="0">
              <a:solidFill>
                <a:srgbClr val="0D0D0D"/>
              </a:solidFill>
            </a:endParaRPr>
          </a:p>
        </p:txBody>
      </p:sp>
      <p:sp>
        <p:nvSpPr>
          <p:cNvPr id="47" name="Google Shape;2448;p189"/>
          <p:cNvSpPr/>
          <p:nvPr/>
        </p:nvSpPr>
        <p:spPr>
          <a:xfrm>
            <a:off x="5839806" y="643459"/>
            <a:ext cx="1200000" cy="2673000"/>
          </a:xfrm>
          <a:prstGeom prst="rect">
            <a:avLst/>
          </a:prstGeom>
          <a:solidFill>
            <a:srgbClr val="DAD4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aleway"/>
              <a:ea typeface="Raleway"/>
              <a:cs typeface="Raleway"/>
              <a:sym typeface="Raleway"/>
            </a:endParaRPr>
          </a:p>
        </p:txBody>
      </p:sp>
      <p:sp>
        <p:nvSpPr>
          <p:cNvPr id="48" name="Google Shape;2449;p189"/>
          <p:cNvSpPr txBox="1"/>
          <p:nvPr/>
        </p:nvSpPr>
        <p:spPr>
          <a:xfrm>
            <a:off x="5853706" y="689984"/>
            <a:ext cx="1245900" cy="1945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333333"/>
                </a:solidFill>
                <a:latin typeface="Raleway SemiBold"/>
                <a:ea typeface="Raleway SemiBold"/>
                <a:cs typeface="Raleway SemiBold"/>
                <a:sym typeface="Raleway SemiBold"/>
              </a:rPr>
              <a:t>Data Integration Intelligence Methodology:</a:t>
            </a:r>
            <a:endParaRPr sz="900" b="0" i="0" u="none" strike="noStrike" cap="none">
              <a:solidFill>
                <a:srgbClr val="333333"/>
              </a:solidFill>
              <a:latin typeface="Raleway SemiBold"/>
              <a:ea typeface="Raleway SemiBold"/>
              <a:cs typeface="Raleway SemiBold"/>
              <a:sym typeface="Raleway SemiBold"/>
            </a:endParaRPr>
          </a:p>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333333"/>
                </a:solidFill>
                <a:latin typeface="Raleway"/>
                <a:ea typeface="Raleway"/>
                <a:cs typeface="Raleway"/>
                <a:sym typeface="Raleway"/>
              </a:rPr>
              <a:t> </a:t>
            </a:r>
            <a:endParaRPr sz="800" b="0" i="0" u="none" strike="noStrike" cap="none">
              <a:solidFill>
                <a:srgbClr val="333333"/>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700"/>
              <a:buFont typeface="Arial"/>
              <a:buNone/>
            </a:pPr>
            <a:r>
              <a:rPr lang="en-GB" sz="700" b="1" i="0" u="none" strike="noStrike" cap="none">
                <a:solidFill>
                  <a:srgbClr val="333333"/>
                </a:solidFill>
                <a:latin typeface="Raleway"/>
                <a:ea typeface="Raleway"/>
                <a:cs typeface="Raleway"/>
                <a:sym typeface="Raleway"/>
              </a:rPr>
              <a:t>Phase 1: </a:t>
            </a:r>
            <a:endParaRPr sz="700" b="1" i="0" u="none" strike="noStrike" cap="none">
              <a:solidFill>
                <a:srgbClr val="333333"/>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333333"/>
                </a:solidFill>
                <a:latin typeface="Raleway"/>
                <a:ea typeface="Raleway"/>
                <a:cs typeface="Raleway"/>
                <a:sym typeface="Raleway"/>
              </a:rPr>
              <a:t>Understanding the pilot </a:t>
            </a:r>
            <a:endParaRPr sz="800" b="0" i="0" u="none" strike="noStrike" cap="none">
              <a:solidFill>
                <a:srgbClr val="333333"/>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333333"/>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700"/>
              <a:buFont typeface="Arial"/>
              <a:buNone/>
            </a:pPr>
            <a:r>
              <a:rPr lang="en-GB" sz="700" b="1" i="0" u="none" strike="noStrike" cap="none">
                <a:solidFill>
                  <a:srgbClr val="333333"/>
                </a:solidFill>
                <a:latin typeface="Raleway"/>
                <a:ea typeface="Raleway"/>
                <a:cs typeface="Raleway"/>
                <a:sym typeface="Raleway"/>
              </a:rPr>
              <a:t>Phase 2: </a:t>
            </a:r>
            <a:endParaRPr sz="700" b="1" i="0" u="none" strike="noStrike" cap="none">
              <a:solidFill>
                <a:srgbClr val="333333"/>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333333"/>
                </a:solidFill>
                <a:latin typeface="Raleway"/>
                <a:ea typeface="Raleway"/>
                <a:cs typeface="Raleway"/>
                <a:sym typeface="Raleway"/>
              </a:rPr>
              <a:t>Understanding the data</a:t>
            </a:r>
            <a:endParaRPr sz="800" b="0" i="0" u="none" strike="noStrike" cap="none">
              <a:solidFill>
                <a:srgbClr val="333333"/>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333333"/>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700"/>
              <a:buFont typeface="Arial"/>
              <a:buNone/>
            </a:pPr>
            <a:r>
              <a:rPr lang="en-GB" sz="700" b="1" i="0" u="none" strike="noStrike" cap="none">
                <a:solidFill>
                  <a:srgbClr val="333333"/>
                </a:solidFill>
                <a:latin typeface="Raleway"/>
                <a:ea typeface="Raleway"/>
                <a:cs typeface="Raleway"/>
                <a:sym typeface="Raleway"/>
              </a:rPr>
              <a:t>Phase 3: </a:t>
            </a:r>
            <a:endParaRPr sz="700" b="1" i="0" u="none" strike="noStrike" cap="none">
              <a:solidFill>
                <a:srgbClr val="333333"/>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333333"/>
                </a:solidFill>
                <a:latin typeface="Raleway"/>
                <a:ea typeface="Raleway"/>
                <a:cs typeface="Raleway"/>
                <a:sym typeface="Raleway"/>
              </a:rPr>
              <a:t>Identifying</a:t>
            </a:r>
            <a:r>
              <a:rPr lang="en-GB" sz="600" b="0" i="0" u="none" strike="noStrike" cap="none">
                <a:solidFill>
                  <a:srgbClr val="333333"/>
                </a:solidFill>
                <a:latin typeface="Raleway"/>
                <a:ea typeface="Raleway"/>
                <a:cs typeface="Raleway"/>
                <a:sym typeface="Raleway"/>
              </a:rPr>
              <a:t> </a:t>
            </a:r>
            <a:r>
              <a:rPr lang="en-GB" sz="800" b="0" i="0" u="none" strike="noStrike" cap="none">
                <a:solidFill>
                  <a:srgbClr val="333333"/>
                </a:solidFill>
                <a:latin typeface="Raleway"/>
                <a:ea typeface="Raleway"/>
                <a:cs typeface="Raleway"/>
                <a:sym typeface="Raleway"/>
              </a:rPr>
              <a:t>opportunities for data integration</a:t>
            </a:r>
            <a:endParaRPr sz="800" b="0" i="0" u="none" strike="noStrike" cap="none">
              <a:solidFill>
                <a:srgbClr val="333333"/>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333333"/>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700"/>
              <a:buFont typeface="Arial"/>
              <a:buNone/>
            </a:pPr>
            <a:r>
              <a:rPr lang="en-GB" sz="700" b="1" i="0" u="none" strike="noStrike" cap="none">
                <a:solidFill>
                  <a:srgbClr val="333333"/>
                </a:solidFill>
                <a:latin typeface="Raleway"/>
                <a:ea typeface="Raleway"/>
                <a:cs typeface="Raleway"/>
                <a:sym typeface="Raleway"/>
              </a:rPr>
              <a:t>Phase 4: </a:t>
            </a:r>
            <a:endParaRPr sz="700" b="1" i="0" u="none" strike="noStrike" cap="none">
              <a:solidFill>
                <a:srgbClr val="333333"/>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333333"/>
                </a:solidFill>
                <a:latin typeface="Raleway"/>
                <a:ea typeface="Raleway"/>
                <a:cs typeface="Raleway"/>
                <a:sym typeface="Raleway"/>
              </a:rPr>
              <a:t>Identifying recommendations and requirements</a:t>
            </a:r>
            <a:endParaRPr sz="800" b="0" i="0" u="none" strike="noStrike" cap="none">
              <a:solidFill>
                <a:srgbClr val="333333"/>
              </a:solidFill>
              <a:latin typeface="Raleway"/>
              <a:ea typeface="Raleway"/>
              <a:cs typeface="Raleway"/>
              <a:sym typeface="Raleway"/>
            </a:endParaRPr>
          </a:p>
        </p:txBody>
      </p:sp>
      <p:sp>
        <p:nvSpPr>
          <p:cNvPr id="49" name="Google Shape;2450;p189"/>
          <p:cNvSpPr/>
          <p:nvPr/>
        </p:nvSpPr>
        <p:spPr>
          <a:xfrm>
            <a:off x="3927756" y="3697209"/>
            <a:ext cx="5057100" cy="572700"/>
          </a:xfrm>
          <a:prstGeom prst="rect">
            <a:avLst/>
          </a:prstGeom>
          <a:solidFill>
            <a:srgbClr val="DAD4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aleway"/>
              <a:ea typeface="Raleway"/>
              <a:cs typeface="Raleway"/>
              <a:sym typeface="Raleway"/>
            </a:endParaRPr>
          </a:p>
        </p:txBody>
      </p:sp>
      <p:sp>
        <p:nvSpPr>
          <p:cNvPr id="50" name="Google Shape;2451;p189"/>
          <p:cNvSpPr txBox="1"/>
          <p:nvPr/>
        </p:nvSpPr>
        <p:spPr>
          <a:xfrm>
            <a:off x="7026681" y="758584"/>
            <a:ext cx="900000" cy="23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GB" sz="600" b="0" i="0" u="none" strike="noStrike" cap="none">
                <a:solidFill>
                  <a:srgbClr val="333333"/>
                </a:solidFill>
                <a:latin typeface="Raleway Medium"/>
                <a:ea typeface="Raleway Medium"/>
                <a:cs typeface="Raleway Medium"/>
                <a:sym typeface="Raleway Medium"/>
              </a:rPr>
              <a:t>Data integration recommendations</a:t>
            </a:r>
            <a:endParaRPr sz="600" b="0" i="0" u="none" strike="noStrike" cap="none">
              <a:solidFill>
                <a:srgbClr val="333333"/>
              </a:solidFill>
              <a:latin typeface="Raleway Medium"/>
              <a:ea typeface="Raleway Medium"/>
              <a:cs typeface="Raleway Medium"/>
              <a:sym typeface="Raleway Medium"/>
            </a:endParaRPr>
          </a:p>
        </p:txBody>
      </p:sp>
      <p:sp>
        <p:nvSpPr>
          <p:cNvPr id="51" name="Google Shape;2452;p189"/>
          <p:cNvSpPr/>
          <p:nvPr/>
        </p:nvSpPr>
        <p:spPr>
          <a:xfrm rot="10796521">
            <a:off x="8252106" y="1816613"/>
            <a:ext cx="296400" cy="326700"/>
          </a:xfrm>
          <a:prstGeom prst="upArrow">
            <a:avLst>
              <a:gd name="adj1" fmla="val 50000"/>
              <a:gd name="adj2" fmla="val 50000"/>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Raleway"/>
              <a:ea typeface="Raleway"/>
              <a:cs typeface="Raleway"/>
              <a:sym typeface="Raleway"/>
            </a:endParaRPr>
          </a:p>
        </p:txBody>
      </p:sp>
      <p:sp>
        <p:nvSpPr>
          <p:cNvPr id="52" name="Google Shape;2453;p189"/>
          <p:cNvSpPr/>
          <p:nvPr/>
        </p:nvSpPr>
        <p:spPr>
          <a:xfrm>
            <a:off x="7823556" y="643459"/>
            <a:ext cx="1157700" cy="1149000"/>
          </a:xfrm>
          <a:prstGeom prst="rect">
            <a:avLst/>
          </a:prstGeom>
          <a:solidFill>
            <a:srgbClr val="DAD4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aleway"/>
              <a:ea typeface="Raleway"/>
              <a:cs typeface="Raleway"/>
              <a:sym typeface="Raleway"/>
            </a:endParaRPr>
          </a:p>
        </p:txBody>
      </p:sp>
      <p:sp>
        <p:nvSpPr>
          <p:cNvPr id="53" name="Google Shape;2454;p189"/>
          <p:cNvSpPr txBox="1"/>
          <p:nvPr/>
        </p:nvSpPr>
        <p:spPr>
          <a:xfrm>
            <a:off x="7823556" y="702359"/>
            <a:ext cx="1200000" cy="98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GB" sz="700" b="1" i="0" u="none" strike="noStrike" cap="none">
                <a:solidFill>
                  <a:srgbClr val="333333"/>
                </a:solidFill>
                <a:latin typeface="Raleway"/>
                <a:ea typeface="Raleway"/>
                <a:cs typeface="Raleway"/>
                <a:sym typeface="Raleway"/>
              </a:rPr>
              <a:t>Phase 5:</a:t>
            </a:r>
            <a:r>
              <a:rPr lang="en-GB" sz="800" b="1" i="0" u="none" strike="noStrike" cap="none">
                <a:solidFill>
                  <a:srgbClr val="333333"/>
                </a:solidFill>
                <a:latin typeface="Raleway"/>
                <a:ea typeface="Raleway"/>
                <a:cs typeface="Raleway"/>
                <a:sym typeface="Raleway"/>
              </a:rPr>
              <a:t> </a:t>
            </a:r>
            <a:r>
              <a:rPr lang="en-GB" sz="900" b="0" i="0" u="none" strike="noStrike" cap="none">
                <a:solidFill>
                  <a:srgbClr val="333333"/>
                </a:solidFill>
                <a:latin typeface="Raleway SemiBold"/>
                <a:ea typeface="Raleway SemiBold"/>
                <a:cs typeface="Raleway SemiBold"/>
                <a:sym typeface="Raleway SemiBold"/>
              </a:rPr>
              <a:t>Implementation of Data Integration Intelligence</a:t>
            </a:r>
            <a:endParaRPr sz="900" b="0" i="0" u="none" strike="noStrike" cap="none">
              <a:solidFill>
                <a:srgbClr val="333333"/>
              </a:solidFill>
              <a:latin typeface="Raleway SemiBold"/>
              <a:ea typeface="Raleway SemiBold"/>
              <a:cs typeface="Raleway SemiBold"/>
              <a:sym typeface="Raleway SemiBold"/>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333333"/>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333333"/>
                </a:solidFill>
                <a:latin typeface="Raleway"/>
                <a:ea typeface="Raleway"/>
                <a:cs typeface="Raleway"/>
                <a:sym typeface="Raleway"/>
              </a:rPr>
              <a:t>Interoperability and data integration solutions</a:t>
            </a:r>
            <a:endParaRPr sz="800" b="0" i="0" u="none" strike="noStrike" cap="none">
              <a:solidFill>
                <a:srgbClr val="333333"/>
              </a:solidFill>
              <a:latin typeface="Raleway"/>
              <a:ea typeface="Raleway"/>
              <a:cs typeface="Raleway"/>
              <a:sym typeface="Raleway"/>
            </a:endParaRPr>
          </a:p>
        </p:txBody>
      </p:sp>
      <p:sp>
        <p:nvSpPr>
          <p:cNvPr id="54" name="Google Shape;2455;p189"/>
          <p:cNvSpPr/>
          <p:nvPr/>
        </p:nvSpPr>
        <p:spPr>
          <a:xfrm>
            <a:off x="7823556" y="2167459"/>
            <a:ext cx="1157700" cy="1149000"/>
          </a:xfrm>
          <a:prstGeom prst="rect">
            <a:avLst/>
          </a:prstGeom>
          <a:solidFill>
            <a:srgbClr val="DAD4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aleway"/>
              <a:ea typeface="Raleway"/>
              <a:cs typeface="Raleway"/>
              <a:sym typeface="Raleway"/>
            </a:endParaRPr>
          </a:p>
        </p:txBody>
      </p:sp>
      <p:sp>
        <p:nvSpPr>
          <p:cNvPr id="55" name="Google Shape;2456;p189"/>
          <p:cNvSpPr txBox="1"/>
          <p:nvPr/>
        </p:nvSpPr>
        <p:spPr>
          <a:xfrm>
            <a:off x="7823556" y="2226359"/>
            <a:ext cx="1305000" cy="98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GB" sz="700" b="1" i="0" u="none" strike="noStrike" cap="none">
                <a:solidFill>
                  <a:srgbClr val="333333"/>
                </a:solidFill>
                <a:latin typeface="Raleway"/>
                <a:ea typeface="Raleway"/>
                <a:cs typeface="Raleway"/>
                <a:sym typeface="Raleway"/>
              </a:rPr>
              <a:t>Phase 6:</a:t>
            </a:r>
            <a:r>
              <a:rPr lang="en-GB" sz="800" b="1" i="0" u="none" strike="noStrike" cap="none">
                <a:solidFill>
                  <a:srgbClr val="333333"/>
                </a:solidFill>
                <a:latin typeface="Raleway"/>
                <a:ea typeface="Raleway"/>
                <a:cs typeface="Raleway"/>
                <a:sym typeface="Raleway"/>
              </a:rPr>
              <a:t> </a:t>
            </a:r>
            <a:endParaRPr sz="800" b="1" i="0" u="none" strike="noStrike" cap="none">
              <a:solidFill>
                <a:srgbClr val="333333"/>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333333"/>
                </a:solidFill>
                <a:latin typeface="Raleway SemiBold"/>
                <a:ea typeface="Raleway SemiBold"/>
                <a:cs typeface="Raleway SemiBold"/>
                <a:sym typeface="Raleway SemiBold"/>
              </a:rPr>
              <a:t>Enhanced</a:t>
            </a:r>
            <a:r>
              <a:rPr lang="en-GB" sz="600" b="0" i="0" u="none" strike="noStrike" cap="none">
                <a:solidFill>
                  <a:srgbClr val="333333"/>
                </a:solidFill>
                <a:latin typeface="Raleway SemiBold"/>
                <a:ea typeface="Raleway SemiBold"/>
                <a:cs typeface="Raleway SemiBold"/>
                <a:sym typeface="Raleway SemiBold"/>
              </a:rPr>
              <a:t> </a:t>
            </a:r>
            <a:endParaRPr sz="600" b="0" i="0" u="none" strike="noStrike" cap="none">
              <a:solidFill>
                <a:srgbClr val="333333"/>
              </a:solidFill>
              <a:latin typeface="Raleway SemiBold"/>
              <a:ea typeface="Raleway SemiBold"/>
              <a:cs typeface="Raleway SemiBold"/>
              <a:sym typeface="Raleway SemiBold"/>
            </a:endParaRPr>
          </a:p>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333333"/>
                </a:solidFill>
                <a:latin typeface="Raleway SemiBold"/>
                <a:ea typeface="Raleway SemiBold"/>
                <a:cs typeface="Raleway SemiBold"/>
                <a:sym typeface="Raleway SemiBold"/>
              </a:rPr>
              <a:t>Research</a:t>
            </a:r>
            <a:r>
              <a:rPr lang="en-GB" sz="800" b="0" i="0" u="none" strike="noStrike" cap="none">
                <a:solidFill>
                  <a:srgbClr val="333333"/>
                </a:solidFill>
                <a:latin typeface="Raleway SemiBold"/>
                <a:ea typeface="Raleway SemiBold"/>
                <a:cs typeface="Raleway SemiBold"/>
                <a:sym typeface="Raleway SemiBold"/>
              </a:rPr>
              <a:t> </a:t>
            </a:r>
            <a:endParaRPr sz="800" b="0" i="0" u="none" strike="noStrike" cap="none">
              <a:solidFill>
                <a:srgbClr val="333333"/>
              </a:solidFill>
              <a:latin typeface="Raleway SemiBold"/>
              <a:ea typeface="Raleway SemiBold"/>
              <a:cs typeface="Raleway SemiBold"/>
              <a:sym typeface="Raleway SemiBold"/>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333333"/>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333333"/>
                </a:solidFill>
                <a:latin typeface="Raleway"/>
                <a:ea typeface="Raleway"/>
                <a:cs typeface="Raleway"/>
                <a:sym typeface="Raleway"/>
              </a:rPr>
              <a:t>Innovative research outcomes and recommendations</a:t>
            </a:r>
            <a:endParaRPr sz="800" b="0" i="0" u="none" strike="noStrike" cap="none">
              <a:solidFill>
                <a:srgbClr val="333333"/>
              </a:solidFill>
              <a:latin typeface="Raleway"/>
              <a:ea typeface="Raleway"/>
              <a:cs typeface="Raleway"/>
              <a:sym typeface="Raleway"/>
            </a:endParaRPr>
          </a:p>
        </p:txBody>
      </p:sp>
      <p:sp>
        <p:nvSpPr>
          <p:cNvPr id="56" name="Google Shape;2457;p189"/>
          <p:cNvSpPr/>
          <p:nvPr/>
        </p:nvSpPr>
        <p:spPr>
          <a:xfrm>
            <a:off x="3934806" y="643459"/>
            <a:ext cx="1200000" cy="2673000"/>
          </a:xfrm>
          <a:prstGeom prst="rect">
            <a:avLst/>
          </a:prstGeom>
          <a:solidFill>
            <a:srgbClr val="DAD4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aleway"/>
              <a:ea typeface="Raleway"/>
              <a:cs typeface="Raleway"/>
              <a:sym typeface="Raleway"/>
            </a:endParaRPr>
          </a:p>
        </p:txBody>
      </p:sp>
      <p:sp>
        <p:nvSpPr>
          <p:cNvPr id="57" name="Google Shape;2458;p189"/>
          <p:cNvSpPr txBox="1"/>
          <p:nvPr/>
        </p:nvSpPr>
        <p:spPr>
          <a:xfrm>
            <a:off x="3948706" y="689984"/>
            <a:ext cx="1245900" cy="1945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333333"/>
                </a:solidFill>
                <a:latin typeface="Raleway SemiBold"/>
                <a:ea typeface="Raleway SemiBold"/>
                <a:cs typeface="Raleway SemiBold"/>
                <a:sym typeface="Raleway SemiBold"/>
              </a:rPr>
              <a:t>Problem Definition:</a:t>
            </a:r>
            <a:endParaRPr sz="900" b="0" i="0" u="none" strike="noStrike" cap="none">
              <a:solidFill>
                <a:srgbClr val="333333"/>
              </a:solidFill>
              <a:latin typeface="Raleway SemiBold"/>
              <a:ea typeface="Raleway SemiBold"/>
              <a:cs typeface="Raleway SemiBold"/>
              <a:sym typeface="Raleway SemiBold"/>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333333"/>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333333"/>
                </a:solidFill>
                <a:latin typeface="Raleway"/>
                <a:ea typeface="Raleway"/>
                <a:cs typeface="Raleway"/>
                <a:sym typeface="Raleway"/>
              </a:rPr>
              <a:t>Interdisciplinary or transdisciplinary research on topics where there is a need for data integration.</a:t>
            </a:r>
            <a:endParaRPr sz="800" b="0" i="0" u="none" strike="noStrike" cap="none">
              <a:solidFill>
                <a:srgbClr val="333333"/>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333333"/>
                </a:solidFill>
                <a:latin typeface="Raleway"/>
                <a:ea typeface="Raleway"/>
                <a:cs typeface="Raleway"/>
                <a:sym typeface="Raleway"/>
              </a:rPr>
              <a:t> </a:t>
            </a:r>
            <a:endParaRPr sz="1300" b="0" i="0" u="none" strike="noStrike" cap="none">
              <a:solidFill>
                <a:srgbClr val="333333"/>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333333"/>
                </a:solidFill>
                <a:latin typeface="Raleway Medium"/>
                <a:ea typeface="Raleway Medium"/>
                <a:cs typeface="Raleway Medium"/>
                <a:sym typeface="Raleway Medium"/>
              </a:rPr>
              <a:t>Domains include: </a:t>
            </a:r>
            <a:endParaRPr sz="800" b="0" i="0" u="none" strike="noStrike" cap="none">
              <a:solidFill>
                <a:srgbClr val="333333"/>
              </a:solidFill>
              <a:latin typeface="Raleway Medium"/>
              <a:ea typeface="Raleway Medium"/>
              <a:cs typeface="Raleway Medium"/>
              <a:sym typeface="Raleway Medium"/>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333333"/>
              </a:solidFill>
              <a:latin typeface="Raleway Medium"/>
              <a:ea typeface="Raleway Medium"/>
              <a:cs typeface="Raleway Medium"/>
              <a:sym typeface="Raleway Medium"/>
            </a:endParaRPr>
          </a:p>
          <a:p>
            <a:pPr marL="179999" marR="67274" lvl="0" indent="-146050" algn="l" rtl="0">
              <a:lnSpc>
                <a:spcPct val="100000"/>
              </a:lnSpc>
              <a:spcBef>
                <a:spcPts val="0"/>
              </a:spcBef>
              <a:spcAft>
                <a:spcPts val="0"/>
              </a:spcAft>
              <a:buClr>
                <a:srgbClr val="333333"/>
              </a:buClr>
              <a:buSzPts val="800"/>
              <a:buFont typeface="Raleway Medium"/>
              <a:buChar char="●"/>
            </a:pPr>
            <a:r>
              <a:rPr lang="en-GB" sz="800" b="0" i="0" u="none" strike="noStrike" cap="none">
                <a:solidFill>
                  <a:srgbClr val="333333"/>
                </a:solidFill>
                <a:latin typeface="Raleway Medium"/>
                <a:ea typeface="Raleway Medium"/>
                <a:cs typeface="Raleway Medium"/>
                <a:sym typeface="Raleway Medium"/>
              </a:rPr>
              <a:t>Infectious Diseases</a:t>
            </a:r>
            <a:endParaRPr sz="800" b="0" i="0" u="none" strike="noStrike" cap="none">
              <a:solidFill>
                <a:srgbClr val="333333"/>
              </a:solidFill>
              <a:latin typeface="Raleway Medium"/>
              <a:ea typeface="Raleway Medium"/>
              <a:cs typeface="Raleway Medium"/>
              <a:sym typeface="Raleway Medium"/>
            </a:endParaRPr>
          </a:p>
          <a:p>
            <a:pPr marL="457200" marR="67274" lvl="0" indent="0" algn="l" rtl="0">
              <a:lnSpc>
                <a:spcPct val="100000"/>
              </a:lnSpc>
              <a:spcBef>
                <a:spcPts val="0"/>
              </a:spcBef>
              <a:spcAft>
                <a:spcPts val="0"/>
              </a:spcAft>
              <a:buClr>
                <a:srgbClr val="000000"/>
              </a:buClr>
              <a:buSzPts val="600"/>
              <a:buFont typeface="Arial"/>
              <a:buNone/>
            </a:pPr>
            <a:endParaRPr sz="600" b="0" i="0" u="none" strike="noStrike" cap="none">
              <a:solidFill>
                <a:srgbClr val="333333"/>
              </a:solidFill>
              <a:latin typeface="Raleway Medium"/>
              <a:ea typeface="Raleway Medium"/>
              <a:cs typeface="Raleway Medium"/>
              <a:sym typeface="Raleway Medium"/>
            </a:endParaRPr>
          </a:p>
          <a:p>
            <a:pPr marL="179999" marR="67274" lvl="0" indent="-146050" algn="l" rtl="0">
              <a:lnSpc>
                <a:spcPct val="100000"/>
              </a:lnSpc>
              <a:spcBef>
                <a:spcPts val="0"/>
              </a:spcBef>
              <a:spcAft>
                <a:spcPts val="0"/>
              </a:spcAft>
              <a:buClr>
                <a:srgbClr val="333333"/>
              </a:buClr>
              <a:buSzPts val="800"/>
              <a:buFont typeface="Raleway Medium"/>
              <a:buChar char="●"/>
            </a:pPr>
            <a:r>
              <a:rPr lang="en-GB" sz="800" b="0" i="0" u="none" strike="noStrike" cap="none">
                <a:solidFill>
                  <a:srgbClr val="333333"/>
                </a:solidFill>
                <a:latin typeface="Raleway Medium"/>
                <a:ea typeface="Raleway Medium"/>
                <a:cs typeface="Raleway Medium"/>
                <a:sym typeface="Raleway Medium"/>
              </a:rPr>
              <a:t>Disaster Risk Reduction (DRR)</a:t>
            </a:r>
            <a:endParaRPr sz="800" b="0" i="0" u="none" strike="noStrike" cap="none">
              <a:solidFill>
                <a:srgbClr val="333333"/>
              </a:solidFill>
              <a:latin typeface="Raleway Medium"/>
              <a:ea typeface="Raleway Medium"/>
              <a:cs typeface="Raleway Medium"/>
              <a:sym typeface="Raleway Medium"/>
            </a:endParaRPr>
          </a:p>
          <a:p>
            <a:pPr marL="457200" marR="67274" lvl="0" indent="0" algn="l" rtl="0">
              <a:lnSpc>
                <a:spcPct val="100000"/>
              </a:lnSpc>
              <a:spcBef>
                <a:spcPts val="0"/>
              </a:spcBef>
              <a:spcAft>
                <a:spcPts val="0"/>
              </a:spcAft>
              <a:buClr>
                <a:srgbClr val="000000"/>
              </a:buClr>
              <a:buSzPts val="600"/>
              <a:buFont typeface="Arial"/>
              <a:buNone/>
            </a:pPr>
            <a:endParaRPr sz="600" b="0" i="0" u="none" strike="noStrike" cap="none">
              <a:solidFill>
                <a:srgbClr val="333333"/>
              </a:solidFill>
              <a:latin typeface="Raleway Medium"/>
              <a:ea typeface="Raleway Medium"/>
              <a:cs typeface="Raleway Medium"/>
              <a:sym typeface="Raleway Medium"/>
            </a:endParaRPr>
          </a:p>
          <a:p>
            <a:pPr marL="179999" marR="67274" lvl="0" indent="-146050" algn="l" rtl="0">
              <a:lnSpc>
                <a:spcPct val="100000"/>
              </a:lnSpc>
              <a:spcBef>
                <a:spcPts val="0"/>
              </a:spcBef>
              <a:spcAft>
                <a:spcPts val="0"/>
              </a:spcAft>
              <a:buClr>
                <a:srgbClr val="333333"/>
              </a:buClr>
              <a:buSzPts val="800"/>
              <a:buFont typeface="Raleway Medium"/>
              <a:buChar char="●"/>
            </a:pPr>
            <a:r>
              <a:rPr lang="en-GB" sz="800" b="0" i="0" u="none" strike="noStrike" cap="none">
                <a:solidFill>
                  <a:srgbClr val="333333"/>
                </a:solidFill>
                <a:latin typeface="Raleway Medium"/>
                <a:ea typeface="Raleway Medium"/>
                <a:cs typeface="Raleway Medium"/>
                <a:sym typeface="Raleway Medium"/>
              </a:rPr>
              <a:t>Resilient Cities</a:t>
            </a:r>
            <a:endParaRPr sz="800" b="0" i="0" u="none" strike="noStrike" cap="none">
              <a:solidFill>
                <a:srgbClr val="333333"/>
              </a:solidFill>
              <a:latin typeface="Raleway Medium"/>
              <a:ea typeface="Raleway Medium"/>
              <a:cs typeface="Raleway Medium"/>
              <a:sym typeface="Raleway Medium"/>
            </a:endParaRPr>
          </a:p>
        </p:txBody>
      </p:sp>
      <p:sp>
        <p:nvSpPr>
          <p:cNvPr id="63" name="Google Shape;2464;p189"/>
          <p:cNvSpPr/>
          <p:nvPr/>
        </p:nvSpPr>
        <p:spPr>
          <a:xfrm rot="5396521">
            <a:off x="7283481" y="1054613"/>
            <a:ext cx="296400" cy="326700"/>
          </a:xfrm>
          <a:prstGeom prst="upArrow">
            <a:avLst>
              <a:gd name="adj1" fmla="val 50000"/>
              <a:gd name="adj2" fmla="val 50000"/>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Raleway"/>
              <a:ea typeface="Raleway"/>
              <a:cs typeface="Raleway"/>
              <a:sym typeface="Raleway"/>
            </a:endParaRPr>
          </a:p>
        </p:txBody>
      </p:sp>
      <p:sp>
        <p:nvSpPr>
          <p:cNvPr id="64" name="Google Shape;2465;p189"/>
          <p:cNvSpPr/>
          <p:nvPr/>
        </p:nvSpPr>
        <p:spPr>
          <a:xfrm rot="5396521">
            <a:off x="5339106" y="1054613"/>
            <a:ext cx="296400" cy="326700"/>
          </a:xfrm>
          <a:prstGeom prst="upArrow">
            <a:avLst>
              <a:gd name="adj1" fmla="val 50000"/>
              <a:gd name="adj2" fmla="val 50000"/>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Raleway"/>
              <a:ea typeface="Raleway"/>
              <a:cs typeface="Raleway"/>
              <a:sym typeface="Raleway"/>
            </a:endParaRPr>
          </a:p>
        </p:txBody>
      </p:sp>
      <p:sp>
        <p:nvSpPr>
          <p:cNvPr id="72" name="Google Shape;2473;p189"/>
          <p:cNvSpPr/>
          <p:nvPr/>
        </p:nvSpPr>
        <p:spPr>
          <a:xfrm rot="10796521">
            <a:off x="8252106" y="3349438"/>
            <a:ext cx="296400" cy="326700"/>
          </a:xfrm>
          <a:prstGeom prst="upArrow">
            <a:avLst>
              <a:gd name="adj1" fmla="val 50000"/>
              <a:gd name="adj2" fmla="val 50000"/>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Raleway"/>
              <a:ea typeface="Raleway"/>
              <a:cs typeface="Raleway"/>
              <a:sym typeface="Raleway"/>
            </a:endParaRPr>
          </a:p>
        </p:txBody>
      </p:sp>
      <p:sp>
        <p:nvSpPr>
          <p:cNvPr id="74" name="Google Shape;2475;p189"/>
          <p:cNvSpPr/>
          <p:nvPr/>
        </p:nvSpPr>
        <p:spPr>
          <a:xfrm>
            <a:off x="4386600" y="3349430"/>
            <a:ext cx="296400" cy="326700"/>
          </a:xfrm>
          <a:prstGeom prst="upArrow">
            <a:avLst>
              <a:gd name="adj1" fmla="val 50000"/>
              <a:gd name="adj2" fmla="val 50000"/>
            </a:avLst>
          </a:prstGeom>
          <a:solidFill>
            <a:srgbClr val="3333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Raleway"/>
              <a:ea typeface="Raleway"/>
              <a:cs typeface="Raleway"/>
              <a:sym typeface="Raleway"/>
            </a:endParaRPr>
          </a:p>
        </p:txBody>
      </p:sp>
      <p:sp>
        <p:nvSpPr>
          <p:cNvPr id="77" name="Google Shape;2480;p189"/>
          <p:cNvSpPr txBox="1"/>
          <p:nvPr/>
        </p:nvSpPr>
        <p:spPr>
          <a:xfrm>
            <a:off x="3927756" y="3697209"/>
            <a:ext cx="50208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GB" sz="700" b="1" i="0" u="none" strike="noStrike" cap="none">
                <a:solidFill>
                  <a:srgbClr val="333333"/>
                </a:solidFill>
                <a:latin typeface="Raleway"/>
                <a:ea typeface="Raleway"/>
                <a:cs typeface="Raleway"/>
                <a:sym typeface="Raleway"/>
              </a:rPr>
              <a:t>Phase 7: </a:t>
            </a:r>
            <a:endParaRPr sz="700" b="1" i="0" u="none" strike="noStrike" cap="none">
              <a:solidFill>
                <a:srgbClr val="333333"/>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333333"/>
                </a:solidFill>
                <a:latin typeface="Raleway SemiBold"/>
                <a:ea typeface="Raleway SemiBold"/>
                <a:cs typeface="Raleway SemiBold"/>
                <a:sym typeface="Raleway SemiBold"/>
              </a:rPr>
              <a:t>Distilling Generic Lessons for Data Integration and Enhanced Research</a:t>
            </a:r>
            <a:r>
              <a:rPr lang="en-GB" sz="800" b="0" i="0" u="none" strike="noStrike" cap="none">
                <a:solidFill>
                  <a:srgbClr val="333333"/>
                </a:solidFill>
                <a:latin typeface="Raleway SemiBold"/>
                <a:ea typeface="Raleway SemiBold"/>
                <a:cs typeface="Raleway SemiBold"/>
                <a:sym typeface="Raleway SemiBold"/>
              </a:rPr>
              <a:t> </a:t>
            </a:r>
            <a:endParaRPr sz="800" b="0" i="0" u="none" strike="noStrike" cap="none">
              <a:solidFill>
                <a:srgbClr val="333333"/>
              </a:solidFill>
              <a:latin typeface="Raleway SemiBold"/>
              <a:ea typeface="Raleway SemiBold"/>
              <a:cs typeface="Raleway SemiBold"/>
              <a:sym typeface="Raleway SemiBold"/>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333333"/>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333333"/>
                </a:solidFill>
                <a:latin typeface="Raleway"/>
                <a:ea typeface="Raleway"/>
                <a:cs typeface="Raleway"/>
                <a:sym typeface="Raleway"/>
              </a:rPr>
              <a:t>Recommendations for interdisciplinary research; recommendations for societal actors.</a:t>
            </a:r>
            <a:endParaRPr sz="800" b="0" i="0" u="none" strike="noStrike" cap="none">
              <a:solidFill>
                <a:srgbClr val="333333"/>
              </a:solidFill>
              <a:latin typeface="Raleway"/>
              <a:ea typeface="Raleway"/>
              <a:cs typeface="Raleway"/>
              <a:sym typeface="Raleway"/>
            </a:endParaRPr>
          </a:p>
        </p:txBody>
      </p:sp>
      <p:sp>
        <p:nvSpPr>
          <p:cNvPr id="36" name="TextBox 35"/>
          <p:cNvSpPr txBox="1"/>
          <p:nvPr/>
        </p:nvSpPr>
        <p:spPr>
          <a:xfrm>
            <a:off x="-102" y="434904"/>
            <a:ext cx="3927858" cy="3954928"/>
          </a:xfrm>
          <a:prstGeom prst="rect">
            <a:avLst/>
          </a:prstGeom>
          <a:noFill/>
        </p:spPr>
        <p:txBody>
          <a:bodyPr wrap="square" rtlCol="0">
            <a:spAutoFit/>
          </a:bodyPr>
          <a:lstStyle/>
          <a:p>
            <a:pPr marL="182563" indent="-182563">
              <a:spcAft>
                <a:spcPts val="600"/>
              </a:spcAft>
              <a:buFont typeface="Wingdings" charset="2"/>
              <a:buChar char="§"/>
            </a:pPr>
            <a:r>
              <a:rPr lang="en-US" sz="1200" dirty="0" smtClean="0">
                <a:solidFill>
                  <a:schemeClr val="tx1">
                    <a:lumMod val="75000"/>
                    <a:lumOff val="25000"/>
                  </a:schemeClr>
                </a:solidFill>
              </a:rPr>
              <a:t>What </a:t>
            </a:r>
            <a:r>
              <a:rPr lang="en-US" sz="1200" dirty="0" smtClean="0">
                <a:solidFill>
                  <a:schemeClr val="tx1">
                    <a:lumMod val="75000"/>
                    <a:lumOff val="25000"/>
                  </a:schemeClr>
                </a:solidFill>
              </a:rPr>
              <a:t>is the overarching question or challenge that is being addressed?</a:t>
            </a:r>
          </a:p>
          <a:p>
            <a:pPr marL="182563" indent="-182563">
              <a:spcAft>
                <a:spcPts val="600"/>
              </a:spcAft>
              <a:buFont typeface="Wingdings" charset="2"/>
              <a:buChar char="§"/>
            </a:pPr>
            <a:r>
              <a:rPr lang="en-US" sz="1200" dirty="0" smtClean="0">
                <a:solidFill>
                  <a:schemeClr val="tx1">
                    <a:lumMod val="75000"/>
                    <a:lumOff val="25000"/>
                  </a:schemeClr>
                </a:solidFill>
              </a:rPr>
              <a:t>What are the data sets which, ideally, need to be accessed, assembled in order to address these questions?</a:t>
            </a:r>
          </a:p>
          <a:p>
            <a:pPr marL="355600" lvl="1" indent="-173038">
              <a:spcAft>
                <a:spcPts val="600"/>
              </a:spcAft>
              <a:buFont typeface="Wingdings" charset="2"/>
              <a:buChar char="§"/>
            </a:pPr>
            <a:r>
              <a:rPr lang="en-US" sz="1200" dirty="0" smtClean="0">
                <a:solidFill>
                  <a:schemeClr val="tx1">
                    <a:lumMod val="75000"/>
                    <a:lumOff val="25000"/>
                  </a:schemeClr>
                </a:solidFill>
              </a:rPr>
              <a:t>Who ‘owns’ the data? What is the licensing and use regime?</a:t>
            </a:r>
          </a:p>
          <a:p>
            <a:pPr marL="355600" lvl="1" indent="-173038">
              <a:spcAft>
                <a:spcPts val="600"/>
              </a:spcAft>
              <a:buFont typeface="Wingdings" charset="2"/>
              <a:buChar char="§"/>
            </a:pPr>
            <a:r>
              <a:rPr lang="en-US" sz="1200" dirty="0" smtClean="0">
                <a:solidFill>
                  <a:schemeClr val="tx1">
                    <a:lumMod val="75000"/>
                    <a:lumOff val="25000"/>
                  </a:schemeClr>
                </a:solidFill>
              </a:rPr>
              <a:t>Where are the data stored?  What are the access requirements?</a:t>
            </a:r>
          </a:p>
          <a:p>
            <a:pPr marL="355600" lvl="1" indent="-173038">
              <a:spcAft>
                <a:spcPts val="600"/>
              </a:spcAft>
              <a:buFont typeface="Wingdings" charset="2"/>
              <a:buChar char="§"/>
            </a:pPr>
            <a:r>
              <a:rPr lang="en-US" sz="1200" b="1" dirty="0" smtClean="0">
                <a:solidFill>
                  <a:schemeClr val="tx1">
                    <a:lumMod val="75000"/>
                    <a:lumOff val="25000"/>
                  </a:schemeClr>
                </a:solidFill>
              </a:rPr>
              <a:t>What is the data format?</a:t>
            </a:r>
          </a:p>
          <a:p>
            <a:pPr marL="355600" lvl="1" indent="-173038">
              <a:spcAft>
                <a:spcPts val="600"/>
              </a:spcAft>
              <a:buFont typeface="Wingdings" charset="2"/>
              <a:buChar char="§"/>
            </a:pPr>
            <a:r>
              <a:rPr lang="en-US" sz="1200" b="1" dirty="0" smtClean="0">
                <a:solidFill>
                  <a:schemeClr val="tx1">
                    <a:lumMod val="75000"/>
                    <a:lumOff val="25000"/>
                  </a:schemeClr>
                </a:solidFill>
              </a:rPr>
              <a:t>What is the metadata format used?  What provenance information is provided?  Can fitness for use be assessed?</a:t>
            </a:r>
          </a:p>
          <a:p>
            <a:pPr marL="355600" lvl="1" indent="-173038">
              <a:spcAft>
                <a:spcPts val="600"/>
              </a:spcAft>
              <a:buFont typeface="Wingdings" charset="2"/>
              <a:buChar char="§"/>
            </a:pPr>
            <a:r>
              <a:rPr lang="en-US" sz="1200" b="1" dirty="0" smtClean="0">
                <a:solidFill>
                  <a:schemeClr val="tx1">
                    <a:lumMod val="75000"/>
                    <a:lumOff val="25000"/>
                  </a:schemeClr>
                </a:solidFill>
              </a:rPr>
              <a:t>How are the variables defined?  What semantics, controlled vocabularies or </a:t>
            </a:r>
            <a:r>
              <a:rPr lang="en-US" sz="1200" b="1" dirty="0" err="1" smtClean="0">
                <a:solidFill>
                  <a:schemeClr val="tx1">
                    <a:lumMod val="75000"/>
                    <a:lumOff val="25000"/>
                  </a:schemeClr>
                </a:solidFill>
              </a:rPr>
              <a:t>ontologies</a:t>
            </a:r>
            <a:r>
              <a:rPr lang="en-US" sz="1200" b="1" dirty="0" smtClean="0">
                <a:solidFill>
                  <a:schemeClr val="tx1">
                    <a:lumMod val="75000"/>
                    <a:lumOff val="25000"/>
                  </a:schemeClr>
                </a:solidFill>
              </a:rPr>
              <a:t> are used to define these qualities, values?</a:t>
            </a:r>
          </a:p>
          <a:p>
            <a:pPr marL="355600" lvl="1" indent="-173038">
              <a:spcAft>
                <a:spcPts val="600"/>
              </a:spcAft>
              <a:buFont typeface="Wingdings" charset="2"/>
              <a:buChar char="§"/>
            </a:pPr>
            <a:r>
              <a:rPr lang="en-US" sz="1200" b="1" dirty="0" smtClean="0">
                <a:solidFill>
                  <a:schemeClr val="tx1">
                    <a:lumMod val="75000"/>
                    <a:lumOff val="25000"/>
                  </a:schemeClr>
                </a:solidFill>
              </a:rPr>
              <a:t>Is code associated with processing/analyzing the data available?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9" name="Picture 38" descr="CDT_logo-sub_grey@3x.png"/>
          <p:cNvPicPr>
            <a:picLocks noChangeAspect="1"/>
          </p:cNvPicPr>
          <p:nvPr/>
        </p:nvPicPr>
        <p:blipFill>
          <a:blip r:embed="rId2"/>
          <a:stretch>
            <a:fillRect/>
          </a:stretch>
        </p:blipFill>
        <p:spPr>
          <a:xfrm>
            <a:off x="7100044" y="4248000"/>
            <a:ext cx="2043956" cy="900000"/>
          </a:xfrm>
          <a:prstGeom prst="rect">
            <a:avLst/>
          </a:prstGeom>
        </p:spPr>
      </p:pic>
      <p:sp>
        <p:nvSpPr>
          <p:cNvPr id="40" name="TextBox 39"/>
          <p:cNvSpPr txBox="1"/>
          <p:nvPr/>
        </p:nvSpPr>
        <p:spPr>
          <a:xfrm>
            <a:off x="6864000" y="57721"/>
            <a:ext cx="2280000" cy="400110"/>
          </a:xfrm>
          <a:prstGeom prst="rect">
            <a:avLst/>
          </a:prstGeom>
          <a:noFill/>
        </p:spPr>
        <p:txBody>
          <a:bodyPr wrap="square" rtlCol="0">
            <a:spAutoFit/>
          </a:bodyPr>
          <a:lstStyle/>
          <a:p>
            <a:r>
              <a:rPr lang="en-GB" sz="1000" dirty="0" smtClean="0"/>
              <a:t>Slide Credit: Fernando </a:t>
            </a:r>
            <a:r>
              <a:rPr lang="en-GB" sz="1000" dirty="0" err="1" smtClean="0"/>
              <a:t>Gouveia</a:t>
            </a:r>
            <a:r>
              <a:rPr lang="en-GB" sz="1000" dirty="0" smtClean="0"/>
              <a:t> Reis and Laura </a:t>
            </a:r>
            <a:r>
              <a:rPr lang="en-GB" sz="1000" dirty="0" err="1" smtClean="0"/>
              <a:t>Merson</a:t>
            </a:r>
            <a:r>
              <a:rPr lang="en-GB" sz="1000" dirty="0" smtClean="0"/>
              <a:t>, IDDO</a:t>
            </a:r>
            <a:endParaRPr lang="en-GB" sz="1000" dirty="0"/>
          </a:p>
        </p:txBody>
      </p:sp>
      <p:sp>
        <p:nvSpPr>
          <p:cNvPr id="41" name="TextBox 40"/>
          <p:cNvSpPr txBox="1"/>
          <p:nvPr/>
        </p:nvSpPr>
        <p:spPr>
          <a:xfrm>
            <a:off x="6864000" y="581415"/>
            <a:ext cx="2280000" cy="3539431"/>
          </a:xfrm>
          <a:prstGeom prst="rect">
            <a:avLst/>
          </a:prstGeom>
          <a:noFill/>
        </p:spPr>
        <p:txBody>
          <a:bodyPr wrap="square" rtlCol="0">
            <a:spAutoFit/>
          </a:bodyPr>
          <a:lstStyle/>
          <a:p>
            <a:r>
              <a:rPr lang="en-GB" sz="1400" dirty="0" smtClean="0"/>
              <a:t>Infectious Diseases Data Observatory, Oxford.</a:t>
            </a:r>
          </a:p>
          <a:p>
            <a:endParaRPr lang="en-GB" sz="1400" dirty="0" smtClean="0"/>
          </a:p>
          <a:p>
            <a:r>
              <a:rPr lang="en-GB" sz="1400" dirty="0" smtClean="0"/>
              <a:t>IDDO collects and integrates clinical, laboratory and epidemiological data relating to a number of infectious diseases.</a:t>
            </a:r>
          </a:p>
          <a:p>
            <a:endParaRPr lang="en-GB" sz="1400" dirty="0" smtClean="0"/>
          </a:p>
          <a:p>
            <a:r>
              <a:rPr lang="en-GB" sz="1400" dirty="0" smtClean="0"/>
              <a:t>Analysis of combined datasets increases the power to determine optimal treatments, identify the most effective intervention in outbreaks.</a:t>
            </a:r>
          </a:p>
          <a:p>
            <a:endParaRPr lang="en-GB" sz="1400" dirty="0" smtClean="0"/>
          </a:p>
        </p:txBody>
      </p:sp>
      <p:pic>
        <p:nvPicPr>
          <p:cNvPr id="6" name="Picture 5" descr="Role of IDDO.jpg"/>
          <p:cNvPicPr>
            <a:picLocks noChangeAspect="1"/>
          </p:cNvPicPr>
          <p:nvPr/>
        </p:nvPicPr>
        <p:blipFill>
          <a:blip r:embed="rId3"/>
          <a:stretch>
            <a:fillRect/>
          </a:stretch>
        </p:blipFill>
        <p:spPr>
          <a:xfrm>
            <a:off x="6000" y="0"/>
            <a:ext cx="6858000" cy="51435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8" name="Picture 37" descr="Ebola Data 1.jpg"/>
          <p:cNvPicPr>
            <a:picLocks noChangeAspect="1"/>
          </p:cNvPicPr>
          <p:nvPr/>
        </p:nvPicPr>
        <p:blipFill>
          <a:blip r:embed="rId2"/>
          <a:stretch>
            <a:fillRect/>
          </a:stretch>
        </p:blipFill>
        <p:spPr>
          <a:xfrm>
            <a:off x="2280000" y="-4500"/>
            <a:ext cx="6864000" cy="5148000"/>
          </a:xfrm>
          <a:prstGeom prst="rect">
            <a:avLst/>
          </a:prstGeom>
        </p:spPr>
      </p:pic>
      <p:pic>
        <p:nvPicPr>
          <p:cNvPr id="42" name="Picture 41" descr="CDT_logo-sub_grey@3x.png"/>
          <p:cNvPicPr>
            <a:picLocks noChangeAspect="1"/>
          </p:cNvPicPr>
          <p:nvPr/>
        </p:nvPicPr>
        <p:blipFill>
          <a:blip r:embed="rId3"/>
          <a:stretch>
            <a:fillRect/>
          </a:stretch>
        </p:blipFill>
        <p:spPr>
          <a:xfrm>
            <a:off x="0" y="4248000"/>
            <a:ext cx="2043956" cy="900000"/>
          </a:xfrm>
          <a:prstGeom prst="rect">
            <a:avLst/>
          </a:prstGeom>
        </p:spPr>
      </p:pic>
      <p:sp>
        <p:nvSpPr>
          <p:cNvPr id="43" name="TextBox 42"/>
          <p:cNvSpPr txBox="1"/>
          <p:nvPr/>
        </p:nvSpPr>
        <p:spPr>
          <a:xfrm>
            <a:off x="0" y="182794"/>
            <a:ext cx="2280000" cy="246221"/>
          </a:xfrm>
          <a:prstGeom prst="rect">
            <a:avLst/>
          </a:prstGeom>
          <a:noFill/>
        </p:spPr>
        <p:txBody>
          <a:bodyPr wrap="square" rtlCol="0">
            <a:spAutoFit/>
          </a:bodyPr>
          <a:lstStyle/>
          <a:p>
            <a:r>
              <a:rPr lang="en-GB" sz="1000" dirty="0" smtClean="0"/>
              <a:t>Slide Credit: Laura </a:t>
            </a:r>
            <a:r>
              <a:rPr lang="en-GB" sz="1000" dirty="0" err="1" smtClean="0"/>
              <a:t>Merson</a:t>
            </a:r>
            <a:r>
              <a:rPr lang="en-GB" sz="1000" dirty="0" smtClean="0"/>
              <a:t>, IDDO</a:t>
            </a:r>
            <a:endParaRPr lang="en-GB" sz="1000" dirty="0"/>
          </a:p>
        </p:txBody>
      </p:sp>
      <p:sp>
        <p:nvSpPr>
          <p:cNvPr id="44" name="TextBox 43"/>
          <p:cNvSpPr txBox="1"/>
          <p:nvPr/>
        </p:nvSpPr>
        <p:spPr>
          <a:xfrm>
            <a:off x="0" y="581415"/>
            <a:ext cx="2280000" cy="523220"/>
          </a:xfrm>
          <a:prstGeom prst="rect">
            <a:avLst/>
          </a:prstGeom>
          <a:noFill/>
        </p:spPr>
        <p:txBody>
          <a:bodyPr wrap="square" rtlCol="0">
            <a:spAutoFit/>
          </a:bodyPr>
          <a:lstStyle/>
          <a:p>
            <a:r>
              <a:rPr lang="en-GB" sz="1400" dirty="0" smtClean="0"/>
              <a:t>West African Ebola Outbreak, 2014-2016.</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Ebola Data 2.jpg"/>
          <p:cNvPicPr>
            <a:picLocks noChangeAspect="1"/>
          </p:cNvPicPr>
          <p:nvPr/>
        </p:nvPicPr>
        <p:blipFill>
          <a:blip r:embed="rId2"/>
          <a:stretch>
            <a:fillRect/>
          </a:stretch>
        </p:blipFill>
        <p:spPr>
          <a:xfrm>
            <a:off x="2280000" y="0"/>
            <a:ext cx="6864000" cy="5148000"/>
          </a:xfrm>
          <a:prstGeom prst="rect">
            <a:avLst/>
          </a:prstGeom>
        </p:spPr>
      </p:pic>
      <p:pic>
        <p:nvPicPr>
          <p:cNvPr id="9" name="Picture 8" descr="CDT_logo-sub_grey@3x.png"/>
          <p:cNvPicPr>
            <a:picLocks noChangeAspect="1"/>
          </p:cNvPicPr>
          <p:nvPr/>
        </p:nvPicPr>
        <p:blipFill>
          <a:blip r:embed="rId3"/>
          <a:stretch>
            <a:fillRect/>
          </a:stretch>
        </p:blipFill>
        <p:spPr>
          <a:xfrm>
            <a:off x="0" y="4248000"/>
            <a:ext cx="2043956" cy="900000"/>
          </a:xfrm>
          <a:prstGeom prst="rect">
            <a:avLst/>
          </a:prstGeom>
        </p:spPr>
      </p:pic>
      <p:sp>
        <p:nvSpPr>
          <p:cNvPr id="10" name="TextBox 9"/>
          <p:cNvSpPr txBox="1"/>
          <p:nvPr/>
        </p:nvSpPr>
        <p:spPr>
          <a:xfrm>
            <a:off x="0" y="182794"/>
            <a:ext cx="2280000" cy="246221"/>
          </a:xfrm>
          <a:prstGeom prst="rect">
            <a:avLst/>
          </a:prstGeom>
          <a:noFill/>
        </p:spPr>
        <p:txBody>
          <a:bodyPr wrap="square" rtlCol="0">
            <a:spAutoFit/>
          </a:bodyPr>
          <a:lstStyle/>
          <a:p>
            <a:r>
              <a:rPr lang="en-GB" sz="1000" dirty="0" smtClean="0"/>
              <a:t>Slide Credit: Laura </a:t>
            </a:r>
            <a:r>
              <a:rPr lang="en-GB" sz="1000" dirty="0" err="1" smtClean="0"/>
              <a:t>Merson</a:t>
            </a:r>
            <a:r>
              <a:rPr lang="en-GB" sz="1000" dirty="0" smtClean="0"/>
              <a:t>, IDDO</a:t>
            </a:r>
            <a:endParaRPr lang="en-GB" sz="1000" dirty="0"/>
          </a:p>
        </p:txBody>
      </p:sp>
      <p:sp>
        <p:nvSpPr>
          <p:cNvPr id="11" name="TextBox 10"/>
          <p:cNvSpPr txBox="1"/>
          <p:nvPr/>
        </p:nvSpPr>
        <p:spPr>
          <a:xfrm>
            <a:off x="0" y="581415"/>
            <a:ext cx="2280000" cy="1384995"/>
          </a:xfrm>
          <a:prstGeom prst="rect">
            <a:avLst/>
          </a:prstGeom>
          <a:noFill/>
        </p:spPr>
        <p:txBody>
          <a:bodyPr wrap="square" rtlCol="0">
            <a:spAutoFit/>
          </a:bodyPr>
          <a:lstStyle/>
          <a:p>
            <a:r>
              <a:rPr lang="en-GB" sz="1400" dirty="0" smtClean="0"/>
              <a:t>West African Ebola Outbreak, 2014-2016.</a:t>
            </a:r>
          </a:p>
          <a:p>
            <a:endParaRPr lang="fr-FR" sz="1400" dirty="0" smtClean="0"/>
          </a:p>
          <a:p>
            <a:r>
              <a:rPr lang="en-GB" sz="1400" dirty="0" err="1" smtClean="0"/>
              <a:t>Pisani</a:t>
            </a:r>
            <a:r>
              <a:rPr lang="en-GB" sz="1400" dirty="0" smtClean="0"/>
              <a:t> et al. 2018 Estimate 65% of study data not available, not shared.</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Ebola Data 2.jpg"/>
          <p:cNvPicPr>
            <a:picLocks noChangeAspect="1"/>
          </p:cNvPicPr>
          <p:nvPr/>
        </p:nvPicPr>
        <p:blipFill>
          <a:blip r:embed="rId2"/>
          <a:stretch>
            <a:fillRect/>
          </a:stretch>
        </p:blipFill>
        <p:spPr>
          <a:xfrm>
            <a:off x="3948788" y="0"/>
            <a:ext cx="5195212" cy="3896409"/>
          </a:xfrm>
          <a:prstGeom prst="rect">
            <a:avLst/>
          </a:prstGeom>
        </p:spPr>
      </p:pic>
      <p:pic>
        <p:nvPicPr>
          <p:cNvPr id="9" name="Picture 8" descr="CDT_logo-sub_grey@3x.png"/>
          <p:cNvPicPr>
            <a:picLocks noChangeAspect="1"/>
          </p:cNvPicPr>
          <p:nvPr/>
        </p:nvPicPr>
        <p:blipFill>
          <a:blip r:embed="rId3"/>
          <a:stretch>
            <a:fillRect/>
          </a:stretch>
        </p:blipFill>
        <p:spPr>
          <a:xfrm>
            <a:off x="7100044" y="4248000"/>
            <a:ext cx="2043956" cy="900000"/>
          </a:xfrm>
          <a:prstGeom prst="rect">
            <a:avLst/>
          </a:prstGeom>
        </p:spPr>
      </p:pic>
      <p:sp>
        <p:nvSpPr>
          <p:cNvPr id="7" name="TextBox 6"/>
          <p:cNvSpPr txBox="1"/>
          <p:nvPr/>
        </p:nvSpPr>
        <p:spPr>
          <a:xfrm>
            <a:off x="5551585" y="3896409"/>
            <a:ext cx="3592415" cy="246221"/>
          </a:xfrm>
          <a:prstGeom prst="rect">
            <a:avLst/>
          </a:prstGeom>
          <a:noFill/>
        </p:spPr>
        <p:txBody>
          <a:bodyPr wrap="square" rtlCol="0">
            <a:spAutoFit/>
          </a:bodyPr>
          <a:lstStyle/>
          <a:p>
            <a:r>
              <a:rPr lang="fr-FR" sz="1000" dirty="0" err="1" smtClean="0"/>
              <a:t>Slide</a:t>
            </a:r>
            <a:r>
              <a:rPr lang="fr-FR" sz="1000" dirty="0" smtClean="0"/>
              <a:t> </a:t>
            </a:r>
            <a:r>
              <a:rPr lang="fr-FR" sz="1000" dirty="0" err="1" smtClean="0"/>
              <a:t>Credit</a:t>
            </a:r>
            <a:r>
              <a:rPr lang="fr-FR" sz="1000" dirty="0" smtClean="0"/>
              <a:t>: Fernando </a:t>
            </a:r>
            <a:r>
              <a:rPr lang="fr-FR" sz="1000" dirty="0" err="1" smtClean="0"/>
              <a:t>Gouveia</a:t>
            </a:r>
            <a:r>
              <a:rPr lang="fr-FR" sz="1000" dirty="0" smtClean="0"/>
              <a:t> Reis and Laura </a:t>
            </a:r>
            <a:r>
              <a:rPr lang="fr-FR" sz="1000" dirty="0" err="1" smtClean="0"/>
              <a:t>Merson</a:t>
            </a:r>
            <a:r>
              <a:rPr lang="fr-FR" sz="1000" dirty="0" smtClean="0"/>
              <a:t>, IDDO</a:t>
            </a:r>
            <a:endParaRPr lang="fr-FR" sz="1000" dirty="0"/>
          </a:p>
        </p:txBody>
      </p:sp>
      <p:sp>
        <p:nvSpPr>
          <p:cNvPr id="8" name="TextBox 7"/>
          <p:cNvSpPr txBox="1"/>
          <p:nvPr/>
        </p:nvSpPr>
        <p:spPr>
          <a:xfrm>
            <a:off x="0" y="0"/>
            <a:ext cx="3948790" cy="4708982"/>
          </a:xfrm>
          <a:prstGeom prst="rect">
            <a:avLst/>
          </a:prstGeom>
          <a:noFill/>
        </p:spPr>
        <p:txBody>
          <a:bodyPr wrap="square" rtlCol="0">
            <a:spAutoFit/>
          </a:bodyPr>
          <a:lstStyle/>
          <a:p>
            <a:pPr>
              <a:spcAft>
                <a:spcPts val="600"/>
              </a:spcAft>
            </a:pPr>
            <a:r>
              <a:rPr lang="en-US" sz="1300" b="1" dirty="0" smtClean="0"/>
              <a:t>Data aggregation is essential for research and action.</a:t>
            </a:r>
          </a:p>
          <a:p>
            <a:pPr>
              <a:spcAft>
                <a:spcPts val="600"/>
              </a:spcAft>
            </a:pPr>
            <a:r>
              <a:rPr lang="en-US" sz="1300" b="1" dirty="0" smtClean="0"/>
              <a:t>Barriers to data aggregation impede research and action.</a:t>
            </a:r>
          </a:p>
          <a:p>
            <a:pPr marL="182563" indent="-182563">
              <a:spcAft>
                <a:spcPts val="600"/>
              </a:spcAft>
              <a:buFont typeface="Wingdings" charset="2"/>
              <a:buChar char="§"/>
            </a:pPr>
            <a:r>
              <a:rPr lang="en-US" sz="1300" b="1" dirty="0" smtClean="0"/>
              <a:t>65% of data was not shared, made available </a:t>
            </a:r>
            <a:r>
              <a:rPr lang="en-US" sz="1300" dirty="0" smtClean="0"/>
              <a:t>(finding in </a:t>
            </a:r>
            <a:r>
              <a:rPr lang="en-GB" sz="1300" dirty="0" smtClean="0"/>
              <a:t>E. </a:t>
            </a:r>
            <a:r>
              <a:rPr lang="en-GB" sz="1300" dirty="0" err="1" smtClean="0"/>
              <a:t>Pisani</a:t>
            </a:r>
            <a:r>
              <a:rPr lang="en-GB" sz="1300" dirty="0" smtClean="0"/>
              <a:t> </a:t>
            </a:r>
            <a:r>
              <a:rPr lang="en-GB" sz="1300" i="1" dirty="0" smtClean="0"/>
              <a:t>et al</a:t>
            </a:r>
            <a:r>
              <a:rPr lang="en-GB" sz="1300" dirty="0" smtClean="0"/>
              <a:t>. Data sharing in public health emergencies. </a:t>
            </a:r>
            <a:r>
              <a:rPr lang="en-GB" sz="1300" dirty="0" err="1" smtClean="0"/>
              <a:t>Wellcome</a:t>
            </a:r>
            <a:r>
              <a:rPr lang="en-GB" sz="1300" dirty="0" smtClean="0"/>
              <a:t> Trust, 2018.)</a:t>
            </a:r>
            <a:endParaRPr lang="en-US" sz="1300" dirty="0" smtClean="0"/>
          </a:p>
          <a:p>
            <a:pPr marL="182563" indent="-182563">
              <a:spcAft>
                <a:spcPts val="600"/>
              </a:spcAft>
              <a:buFont typeface="Wingdings" charset="2"/>
              <a:buChar char="§"/>
            </a:pPr>
            <a:r>
              <a:rPr lang="en-US" sz="1300" dirty="0" smtClean="0"/>
              <a:t>Most data </a:t>
            </a:r>
            <a:r>
              <a:rPr lang="en-US" sz="1300" b="1" dirty="0" smtClean="0"/>
              <a:t>cannot be accessed directly at the record level</a:t>
            </a:r>
            <a:r>
              <a:rPr lang="en-US" sz="1300" dirty="0" smtClean="0"/>
              <a:t> (e.g. </a:t>
            </a:r>
            <a:r>
              <a:rPr lang="en-US" sz="1300" dirty="0" err="1" smtClean="0"/>
              <a:t>summarised</a:t>
            </a:r>
            <a:r>
              <a:rPr lang="en-US" sz="1300" dirty="0" smtClean="0"/>
              <a:t> in studies and not shared). </a:t>
            </a:r>
          </a:p>
          <a:p>
            <a:pPr marL="182563" indent="-182563">
              <a:spcAft>
                <a:spcPts val="600"/>
              </a:spcAft>
              <a:buFont typeface="Wingdings" charset="2"/>
              <a:buChar char="§"/>
            </a:pPr>
            <a:r>
              <a:rPr lang="en-US" sz="1300" dirty="0" smtClean="0"/>
              <a:t>Most clinical records from the outbreak are </a:t>
            </a:r>
            <a:r>
              <a:rPr lang="en-US" sz="1300" b="1" dirty="0" err="1" smtClean="0"/>
              <a:t>pdf</a:t>
            </a:r>
            <a:r>
              <a:rPr lang="en-US" sz="1300" b="1" dirty="0" smtClean="0"/>
              <a:t> scans</a:t>
            </a:r>
            <a:r>
              <a:rPr lang="en-US" sz="1300" dirty="0" smtClean="0"/>
              <a:t>.</a:t>
            </a:r>
          </a:p>
          <a:p>
            <a:pPr marL="182563" indent="-182563">
              <a:spcAft>
                <a:spcPts val="600"/>
              </a:spcAft>
              <a:buFont typeface="Wingdings" charset="2"/>
              <a:buChar char="§"/>
            </a:pPr>
            <a:r>
              <a:rPr lang="en-US" sz="1300" b="1" dirty="0" smtClean="0"/>
              <a:t>Lack of metadata </a:t>
            </a:r>
            <a:r>
              <a:rPr lang="en-US" sz="1300" dirty="0" smtClean="0"/>
              <a:t>(data / information about the data which allows the data to be discovered, aggregated, integrated).</a:t>
            </a:r>
          </a:p>
          <a:p>
            <a:pPr marL="182563" indent="-182563">
              <a:spcAft>
                <a:spcPts val="600"/>
              </a:spcAft>
              <a:buFont typeface="Wingdings" charset="2"/>
              <a:buChar char="§"/>
            </a:pPr>
            <a:r>
              <a:rPr lang="en-US" sz="1300" b="1" dirty="0" smtClean="0"/>
              <a:t>Lack of a data dictionary </a:t>
            </a:r>
            <a:r>
              <a:rPr lang="en-US" sz="1300" dirty="0" smtClean="0"/>
              <a:t>(a set of definitions that allows the variables in the data to be understood).</a:t>
            </a:r>
          </a:p>
          <a:p>
            <a:pPr marL="182563" indent="-182563">
              <a:spcAft>
                <a:spcPts val="600"/>
              </a:spcAft>
              <a:buFont typeface="Wingdings" charset="2"/>
              <a:buChar char="§"/>
            </a:pPr>
            <a:r>
              <a:rPr lang="en-US" sz="1300" b="1" dirty="0" smtClean="0"/>
              <a:t>Technically challenging to integrate and </a:t>
            </a:r>
            <a:r>
              <a:rPr lang="en-US" sz="1300" b="1" dirty="0" err="1" smtClean="0"/>
              <a:t>analyse</a:t>
            </a:r>
            <a:r>
              <a:rPr lang="en-US" sz="1300" b="1" dirty="0" smtClean="0"/>
              <a:t> trials data and clinical data; and other relevant data (e.g. genomic data, vector data, transport and environmental data etc).</a:t>
            </a:r>
          </a:p>
          <a:p>
            <a:pPr marL="182563" indent="-182563">
              <a:spcAft>
                <a:spcPts val="600"/>
              </a:spcAft>
              <a:buFont typeface="Wingdings" charset="2"/>
              <a:buChar char="§"/>
            </a:pPr>
            <a:endParaRPr lang="en-US" sz="1300"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Ebola Data 2.jpg"/>
          <p:cNvPicPr>
            <a:picLocks noChangeAspect="1"/>
          </p:cNvPicPr>
          <p:nvPr/>
        </p:nvPicPr>
        <p:blipFill>
          <a:blip r:embed="rId2"/>
          <a:stretch>
            <a:fillRect/>
          </a:stretch>
        </p:blipFill>
        <p:spPr>
          <a:xfrm>
            <a:off x="5513766" y="1"/>
            <a:ext cx="3630234" cy="2722676"/>
          </a:xfrm>
          <a:prstGeom prst="rect">
            <a:avLst/>
          </a:prstGeom>
        </p:spPr>
      </p:pic>
      <p:pic>
        <p:nvPicPr>
          <p:cNvPr id="9" name="Picture 8" descr="CDT_logo-sub_grey@3x.png"/>
          <p:cNvPicPr>
            <a:picLocks noChangeAspect="1"/>
          </p:cNvPicPr>
          <p:nvPr/>
        </p:nvPicPr>
        <p:blipFill>
          <a:blip r:embed="rId3"/>
          <a:stretch>
            <a:fillRect/>
          </a:stretch>
        </p:blipFill>
        <p:spPr>
          <a:xfrm>
            <a:off x="7100044" y="4248000"/>
            <a:ext cx="2043956" cy="900000"/>
          </a:xfrm>
          <a:prstGeom prst="rect">
            <a:avLst/>
          </a:prstGeom>
        </p:spPr>
      </p:pic>
      <p:sp>
        <p:nvSpPr>
          <p:cNvPr id="7" name="TextBox 6"/>
          <p:cNvSpPr txBox="1"/>
          <p:nvPr/>
        </p:nvSpPr>
        <p:spPr>
          <a:xfrm>
            <a:off x="5551585" y="3896409"/>
            <a:ext cx="3592415" cy="246221"/>
          </a:xfrm>
          <a:prstGeom prst="rect">
            <a:avLst/>
          </a:prstGeom>
          <a:noFill/>
        </p:spPr>
        <p:txBody>
          <a:bodyPr wrap="square" rtlCol="0">
            <a:spAutoFit/>
          </a:bodyPr>
          <a:lstStyle/>
          <a:p>
            <a:r>
              <a:rPr lang="fr-FR" sz="1000" dirty="0" err="1" smtClean="0"/>
              <a:t>Slide</a:t>
            </a:r>
            <a:r>
              <a:rPr lang="fr-FR" sz="1000" dirty="0" smtClean="0"/>
              <a:t> </a:t>
            </a:r>
            <a:r>
              <a:rPr lang="fr-FR" sz="1000" dirty="0" err="1" smtClean="0"/>
              <a:t>Credit</a:t>
            </a:r>
            <a:r>
              <a:rPr lang="fr-FR" sz="1000" dirty="0" smtClean="0"/>
              <a:t>: Fernando </a:t>
            </a:r>
            <a:r>
              <a:rPr lang="fr-FR" sz="1000" dirty="0" err="1" smtClean="0"/>
              <a:t>Gouveia</a:t>
            </a:r>
            <a:r>
              <a:rPr lang="fr-FR" sz="1000" dirty="0" smtClean="0"/>
              <a:t> Reis and Laura </a:t>
            </a:r>
            <a:r>
              <a:rPr lang="fr-FR" sz="1000" dirty="0" err="1" smtClean="0"/>
              <a:t>Merson</a:t>
            </a:r>
            <a:r>
              <a:rPr lang="fr-FR" sz="1000" dirty="0" smtClean="0"/>
              <a:t>, IDDO</a:t>
            </a:r>
            <a:endParaRPr lang="fr-FR" sz="1000" dirty="0"/>
          </a:p>
        </p:txBody>
      </p:sp>
      <p:sp>
        <p:nvSpPr>
          <p:cNvPr id="8" name="TextBox 7"/>
          <p:cNvSpPr txBox="1"/>
          <p:nvPr/>
        </p:nvSpPr>
        <p:spPr>
          <a:xfrm>
            <a:off x="0" y="0"/>
            <a:ext cx="5513766" cy="4478148"/>
          </a:xfrm>
          <a:prstGeom prst="rect">
            <a:avLst/>
          </a:prstGeom>
          <a:noFill/>
        </p:spPr>
        <p:txBody>
          <a:bodyPr wrap="square" rtlCol="0">
            <a:spAutoFit/>
          </a:bodyPr>
          <a:lstStyle/>
          <a:p>
            <a:pPr marL="342900" indent="-342900">
              <a:spcAft>
                <a:spcPts val="600"/>
              </a:spcAft>
              <a:buFont typeface="Wingdings" charset="2"/>
              <a:buChar char="§"/>
            </a:pPr>
            <a:r>
              <a:rPr lang="en-US" sz="1400" dirty="0" smtClean="0">
                <a:solidFill>
                  <a:schemeClr val="tx1">
                    <a:lumMod val="75000"/>
                    <a:lumOff val="25000"/>
                  </a:schemeClr>
                </a:solidFill>
              </a:rPr>
              <a:t>Data that </a:t>
            </a:r>
            <a:r>
              <a:rPr lang="en-US" sz="1400" dirty="0" err="1" smtClean="0">
                <a:solidFill>
                  <a:schemeClr val="tx1">
                    <a:lumMod val="75000"/>
                    <a:lumOff val="25000"/>
                  </a:schemeClr>
                </a:solidFill>
              </a:rPr>
              <a:t>characterise</a:t>
            </a:r>
            <a:r>
              <a:rPr lang="en-US" sz="1400" dirty="0" smtClean="0">
                <a:solidFill>
                  <a:schemeClr val="tx1">
                    <a:lumMod val="75000"/>
                    <a:lumOff val="25000"/>
                  </a:schemeClr>
                </a:solidFill>
              </a:rPr>
              <a:t> many of the factors influencing the progression of an outbreak are available, but remain isolated in </a:t>
            </a:r>
            <a:r>
              <a:rPr lang="en-US" sz="1400" dirty="0" err="1" smtClean="0">
                <a:solidFill>
                  <a:schemeClr val="tx1">
                    <a:lumMod val="75000"/>
                    <a:lumOff val="25000"/>
                  </a:schemeClr>
                </a:solidFill>
              </a:rPr>
              <a:t>siloes</a:t>
            </a:r>
            <a:r>
              <a:rPr lang="en-US" sz="1400" dirty="0" smtClean="0">
                <a:solidFill>
                  <a:schemeClr val="tx1">
                    <a:lumMod val="75000"/>
                    <a:lumOff val="25000"/>
                  </a:schemeClr>
                </a:solidFill>
              </a:rPr>
              <a:t> within the various domain- specific communities, often with their own domain-specific formats, vocabularies and </a:t>
            </a:r>
            <a:r>
              <a:rPr lang="en-US" sz="1400" dirty="0" err="1" smtClean="0">
                <a:solidFill>
                  <a:schemeClr val="tx1">
                    <a:lumMod val="75000"/>
                    <a:lumOff val="25000"/>
                  </a:schemeClr>
                </a:solidFill>
              </a:rPr>
              <a:t>ontologies</a:t>
            </a:r>
            <a:r>
              <a:rPr lang="en-US" sz="1400" dirty="0" smtClean="0">
                <a:solidFill>
                  <a:schemeClr val="tx1">
                    <a:lumMod val="75000"/>
                    <a:lumOff val="25000"/>
                  </a:schemeClr>
                </a:solidFill>
              </a:rPr>
              <a:t>.</a:t>
            </a:r>
          </a:p>
          <a:p>
            <a:pPr marL="342900" indent="-342900">
              <a:spcAft>
                <a:spcPts val="600"/>
              </a:spcAft>
              <a:buFont typeface="Wingdings" charset="2"/>
              <a:buChar char="§"/>
            </a:pPr>
            <a:r>
              <a:rPr lang="en-US" sz="1400" dirty="0" smtClean="0">
                <a:solidFill>
                  <a:schemeClr val="tx1">
                    <a:lumMod val="75000"/>
                    <a:lumOff val="25000"/>
                  </a:schemeClr>
                </a:solidFill>
              </a:rPr>
              <a:t>Availability of datasets from </a:t>
            </a:r>
            <a:r>
              <a:rPr lang="en-US" sz="1400" b="1" dirty="0" smtClean="0">
                <a:solidFill>
                  <a:schemeClr val="tx1">
                    <a:lumMod val="75000"/>
                    <a:lumOff val="25000"/>
                  </a:schemeClr>
                </a:solidFill>
              </a:rPr>
              <a:t>industry, the research community, national public health surveillance, climate and environmental monitoring systems, health systems administration, social media feeds, and animal health services</a:t>
            </a:r>
            <a:r>
              <a:rPr lang="en-US" sz="1400" dirty="0" smtClean="0">
                <a:solidFill>
                  <a:schemeClr val="tx1">
                    <a:lumMod val="75000"/>
                    <a:lumOff val="25000"/>
                  </a:schemeClr>
                </a:solidFill>
              </a:rPr>
              <a:t> will then be sought in order to understand how their integration can fill critical knowledge gaps across disciplines. Reports and lessons learned from previous infectious disease outbreaks have identified </a:t>
            </a:r>
            <a:r>
              <a:rPr lang="en-US" sz="1400" b="1" dirty="0" smtClean="0">
                <a:solidFill>
                  <a:schemeClr val="tx1">
                    <a:lumMod val="75000"/>
                    <a:lumOff val="25000"/>
                  </a:schemeClr>
                </a:solidFill>
              </a:rPr>
              <a:t>clinical, genomic, demographic, pathogen and vector surveillance, communications, land-use, health administration, and environmental data </a:t>
            </a:r>
            <a:r>
              <a:rPr lang="en-US" sz="1400" dirty="0" smtClean="0">
                <a:solidFill>
                  <a:schemeClr val="tx1">
                    <a:lumMod val="75000"/>
                    <a:lumOff val="25000"/>
                  </a:schemeClr>
                </a:solidFill>
              </a:rPr>
              <a:t>as powerful inputs to support planning and </a:t>
            </a:r>
            <a:r>
              <a:rPr lang="en-US" sz="1400" dirty="0" err="1" smtClean="0">
                <a:solidFill>
                  <a:schemeClr val="tx1">
                    <a:lumMod val="75000"/>
                    <a:lumOff val="25000"/>
                  </a:schemeClr>
                </a:solidFill>
              </a:rPr>
              <a:t>operationalising</a:t>
            </a:r>
            <a:r>
              <a:rPr lang="en-US" sz="1400" dirty="0" smtClean="0">
                <a:solidFill>
                  <a:schemeClr val="tx1">
                    <a:lumMod val="75000"/>
                    <a:lumOff val="25000"/>
                  </a:schemeClr>
                </a:solidFill>
              </a:rPr>
              <a:t> outbreak response. We can anticipate data in numerous formats such as tabular data in </a:t>
            </a:r>
            <a:r>
              <a:rPr lang="en-US" sz="1400" b="1" dirty="0" smtClean="0">
                <a:solidFill>
                  <a:schemeClr val="tx1">
                    <a:lumMod val="75000"/>
                    <a:lumOff val="25000"/>
                  </a:schemeClr>
                </a:solidFill>
              </a:rPr>
              <a:t>spreadsheets, CSV, TSV, and/or plain text, geospatial point-wise data, geographic data, and a variety of XML and JSON dialects</a:t>
            </a:r>
            <a:r>
              <a:rPr lang="en-US" sz="1400" dirty="0" smtClean="0">
                <a:solidFill>
                  <a:schemeClr val="tx1">
                    <a:lumMod val="75000"/>
                    <a:lumOff val="25000"/>
                  </a:schemeClr>
                </a:solidFill>
              </a:rPr>
              <a:t>. For the domains of interest, available </a:t>
            </a:r>
            <a:r>
              <a:rPr lang="en-US" sz="1400" dirty="0" err="1" smtClean="0">
                <a:solidFill>
                  <a:schemeClr val="tx1">
                    <a:lumMod val="75000"/>
                    <a:lumOff val="25000"/>
                  </a:schemeClr>
                </a:solidFill>
              </a:rPr>
              <a:t>ontologies</a:t>
            </a:r>
            <a:r>
              <a:rPr lang="en-US" sz="1400" dirty="0" smtClean="0">
                <a:solidFill>
                  <a:schemeClr val="tx1">
                    <a:lumMod val="75000"/>
                    <a:lumOff val="25000"/>
                  </a:schemeClr>
                </a:solidFill>
              </a:rPr>
              <a:t> will be sourced and compared to determine methods for integration and interchange.</a:t>
            </a:r>
            <a:endParaRPr lang="en-US" sz="1400"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descr="CDT_logo-sub_white@3x.png"/>
          <p:cNvPicPr>
            <a:picLocks noChangeAspect="1"/>
          </p:cNvPicPr>
          <p:nvPr/>
        </p:nvPicPr>
        <p:blipFill>
          <a:blip r:embed="rId2"/>
          <a:stretch>
            <a:fillRect/>
          </a:stretch>
        </p:blipFill>
        <p:spPr>
          <a:xfrm>
            <a:off x="42880" y="4405833"/>
            <a:ext cx="1635165" cy="720000"/>
          </a:xfrm>
          <a:prstGeom prst="rect">
            <a:avLst/>
          </a:prstGeom>
        </p:spPr>
      </p:pic>
      <p:grpSp>
        <p:nvGrpSpPr>
          <p:cNvPr id="2" name="Google Shape;1052;p166"/>
          <p:cNvGrpSpPr/>
          <p:nvPr/>
        </p:nvGrpSpPr>
        <p:grpSpPr>
          <a:xfrm>
            <a:off x="7624420" y="4560241"/>
            <a:ext cx="1222130" cy="411553"/>
            <a:chOff x="238125" y="1609525"/>
            <a:chExt cx="7007625" cy="2359825"/>
          </a:xfrm>
        </p:grpSpPr>
        <p:sp>
          <p:nvSpPr>
            <p:cNvPr id="7" name="Google Shape;1053;p166"/>
            <p:cNvSpPr/>
            <p:nvPr/>
          </p:nvSpPr>
          <p:spPr>
            <a:xfrm>
              <a:off x="238125" y="1609525"/>
              <a:ext cx="1645075" cy="2359825"/>
            </a:xfrm>
            <a:custGeom>
              <a:avLst/>
              <a:gdLst/>
              <a:ahLst/>
              <a:cxnLst/>
              <a:rect l="l" t="t" r="r" b="b"/>
              <a:pathLst>
                <a:path w="65803" h="94393" extrusionOk="0">
                  <a:moveTo>
                    <a:pt x="33733" y="0"/>
                  </a:moveTo>
                  <a:cubicBezTo>
                    <a:pt x="29649" y="0"/>
                    <a:pt x="24657" y="151"/>
                    <a:pt x="20573" y="2269"/>
                  </a:cubicBezTo>
                  <a:lnTo>
                    <a:pt x="19514" y="2874"/>
                  </a:lnTo>
                  <a:cubicBezTo>
                    <a:pt x="19363" y="2874"/>
                    <a:pt x="19363" y="3025"/>
                    <a:pt x="19060" y="3025"/>
                  </a:cubicBezTo>
                  <a:cubicBezTo>
                    <a:pt x="18909" y="3025"/>
                    <a:pt x="18758" y="3177"/>
                    <a:pt x="18304" y="3479"/>
                  </a:cubicBezTo>
                  <a:cubicBezTo>
                    <a:pt x="18152" y="3479"/>
                    <a:pt x="18152" y="3630"/>
                    <a:pt x="18001" y="3630"/>
                  </a:cubicBezTo>
                  <a:cubicBezTo>
                    <a:pt x="18001" y="3782"/>
                    <a:pt x="17547" y="3933"/>
                    <a:pt x="17396" y="3933"/>
                  </a:cubicBezTo>
                  <a:lnTo>
                    <a:pt x="17245" y="4236"/>
                  </a:lnTo>
                  <a:cubicBezTo>
                    <a:pt x="17094" y="4387"/>
                    <a:pt x="16640" y="4538"/>
                    <a:pt x="16488" y="4992"/>
                  </a:cubicBezTo>
                  <a:cubicBezTo>
                    <a:pt x="16488" y="4992"/>
                    <a:pt x="16337" y="4992"/>
                    <a:pt x="16337" y="5143"/>
                  </a:cubicBezTo>
                  <a:cubicBezTo>
                    <a:pt x="13614" y="7563"/>
                    <a:pt x="12102" y="10740"/>
                    <a:pt x="12102" y="14522"/>
                  </a:cubicBezTo>
                  <a:cubicBezTo>
                    <a:pt x="12102" y="20119"/>
                    <a:pt x="16337" y="23296"/>
                    <a:pt x="20119" y="25413"/>
                  </a:cubicBezTo>
                  <a:cubicBezTo>
                    <a:pt x="23598" y="27380"/>
                    <a:pt x="26926" y="28893"/>
                    <a:pt x="30103" y="30103"/>
                  </a:cubicBezTo>
                  <a:cubicBezTo>
                    <a:pt x="32977" y="31010"/>
                    <a:pt x="36154" y="32220"/>
                    <a:pt x="39935" y="33733"/>
                  </a:cubicBezTo>
                  <a:cubicBezTo>
                    <a:pt x="42507" y="34641"/>
                    <a:pt x="46138" y="36002"/>
                    <a:pt x="48860" y="37666"/>
                  </a:cubicBezTo>
                  <a:cubicBezTo>
                    <a:pt x="50827" y="39028"/>
                    <a:pt x="52037" y="39935"/>
                    <a:pt x="52642" y="40692"/>
                  </a:cubicBezTo>
                  <a:cubicBezTo>
                    <a:pt x="53096" y="41448"/>
                    <a:pt x="53096" y="41750"/>
                    <a:pt x="53398" y="42356"/>
                  </a:cubicBezTo>
                  <a:lnTo>
                    <a:pt x="53398" y="42507"/>
                  </a:lnTo>
                  <a:cubicBezTo>
                    <a:pt x="53398" y="43263"/>
                    <a:pt x="52945" y="43868"/>
                    <a:pt x="52642" y="44473"/>
                  </a:cubicBezTo>
                  <a:cubicBezTo>
                    <a:pt x="51583" y="45835"/>
                    <a:pt x="49768" y="47045"/>
                    <a:pt x="48407" y="47650"/>
                  </a:cubicBezTo>
                  <a:cubicBezTo>
                    <a:pt x="46289" y="48860"/>
                    <a:pt x="42053" y="50675"/>
                    <a:pt x="39482" y="51583"/>
                  </a:cubicBezTo>
                  <a:cubicBezTo>
                    <a:pt x="39028" y="51886"/>
                    <a:pt x="39028" y="52793"/>
                    <a:pt x="39482" y="52793"/>
                  </a:cubicBezTo>
                  <a:cubicBezTo>
                    <a:pt x="40540" y="52944"/>
                    <a:pt x="41599" y="53398"/>
                    <a:pt x="42356" y="53549"/>
                  </a:cubicBezTo>
                  <a:cubicBezTo>
                    <a:pt x="43868" y="53852"/>
                    <a:pt x="45381" y="54306"/>
                    <a:pt x="46894" y="54911"/>
                  </a:cubicBezTo>
                  <a:cubicBezTo>
                    <a:pt x="47348" y="55012"/>
                    <a:pt x="47818" y="55062"/>
                    <a:pt x="48283" y="55062"/>
                  </a:cubicBezTo>
                  <a:cubicBezTo>
                    <a:pt x="49213" y="55062"/>
                    <a:pt x="50121" y="54860"/>
                    <a:pt x="50827" y="54457"/>
                  </a:cubicBezTo>
                  <a:cubicBezTo>
                    <a:pt x="51281" y="54306"/>
                    <a:pt x="51432" y="54155"/>
                    <a:pt x="51886" y="53852"/>
                  </a:cubicBezTo>
                  <a:cubicBezTo>
                    <a:pt x="57483" y="50675"/>
                    <a:pt x="60357" y="46894"/>
                    <a:pt x="60357" y="42356"/>
                  </a:cubicBezTo>
                  <a:lnTo>
                    <a:pt x="60357" y="41448"/>
                  </a:lnTo>
                  <a:lnTo>
                    <a:pt x="60357" y="41145"/>
                  </a:lnTo>
                  <a:cubicBezTo>
                    <a:pt x="60357" y="40994"/>
                    <a:pt x="60357" y="40692"/>
                    <a:pt x="60054" y="40540"/>
                  </a:cubicBezTo>
                  <a:lnTo>
                    <a:pt x="60054" y="40238"/>
                  </a:lnTo>
                  <a:cubicBezTo>
                    <a:pt x="60054" y="40086"/>
                    <a:pt x="59903" y="39633"/>
                    <a:pt x="59903" y="39481"/>
                  </a:cubicBezTo>
                  <a:lnTo>
                    <a:pt x="59903" y="39330"/>
                  </a:lnTo>
                  <a:cubicBezTo>
                    <a:pt x="59903" y="39179"/>
                    <a:pt x="59752" y="38725"/>
                    <a:pt x="59752" y="38574"/>
                  </a:cubicBezTo>
                  <a:cubicBezTo>
                    <a:pt x="59601" y="38423"/>
                    <a:pt x="59601" y="38271"/>
                    <a:pt x="59298" y="37817"/>
                  </a:cubicBezTo>
                  <a:lnTo>
                    <a:pt x="59298" y="37666"/>
                  </a:lnTo>
                  <a:cubicBezTo>
                    <a:pt x="59147" y="37364"/>
                    <a:pt x="59147" y="37212"/>
                    <a:pt x="58996" y="37061"/>
                  </a:cubicBezTo>
                  <a:cubicBezTo>
                    <a:pt x="58996" y="37061"/>
                    <a:pt x="58996" y="36910"/>
                    <a:pt x="58844" y="36910"/>
                  </a:cubicBezTo>
                  <a:cubicBezTo>
                    <a:pt x="58542" y="36607"/>
                    <a:pt x="58542" y="36456"/>
                    <a:pt x="58390" y="36305"/>
                  </a:cubicBezTo>
                  <a:lnTo>
                    <a:pt x="58239" y="36153"/>
                  </a:lnTo>
                  <a:cubicBezTo>
                    <a:pt x="58088" y="35851"/>
                    <a:pt x="58088" y="35700"/>
                    <a:pt x="57785" y="35700"/>
                  </a:cubicBezTo>
                  <a:lnTo>
                    <a:pt x="57634" y="35548"/>
                  </a:lnTo>
                  <a:lnTo>
                    <a:pt x="57332" y="35095"/>
                  </a:lnTo>
                  <a:cubicBezTo>
                    <a:pt x="55819" y="33582"/>
                    <a:pt x="54004" y="32372"/>
                    <a:pt x="52491" y="31313"/>
                  </a:cubicBezTo>
                  <a:cubicBezTo>
                    <a:pt x="49314" y="29498"/>
                    <a:pt x="45532" y="27985"/>
                    <a:pt x="42356" y="26775"/>
                  </a:cubicBezTo>
                  <a:cubicBezTo>
                    <a:pt x="38574" y="25565"/>
                    <a:pt x="35397" y="24354"/>
                    <a:pt x="32523" y="23296"/>
                  </a:cubicBezTo>
                  <a:cubicBezTo>
                    <a:pt x="28893" y="21934"/>
                    <a:pt x="25716" y="20270"/>
                    <a:pt x="23598" y="19060"/>
                  </a:cubicBezTo>
                  <a:cubicBezTo>
                    <a:pt x="19816" y="16791"/>
                    <a:pt x="19211" y="15430"/>
                    <a:pt x="19211" y="14522"/>
                  </a:cubicBezTo>
                  <a:cubicBezTo>
                    <a:pt x="19211" y="12858"/>
                    <a:pt x="19816" y="11648"/>
                    <a:pt x="20724" y="10589"/>
                  </a:cubicBezTo>
                  <a:cubicBezTo>
                    <a:pt x="21480" y="9681"/>
                    <a:pt x="22691" y="9076"/>
                    <a:pt x="23598" y="8471"/>
                  </a:cubicBezTo>
                  <a:cubicBezTo>
                    <a:pt x="26472" y="7110"/>
                    <a:pt x="30405" y="6958"/>
                    <a:pt x="33582" y="6958"/>
                  </a:cubicBezTo>
                  <a:cubicBezTo>
                    <a:pt x="37364" y="6958"/>
                    <a:pt x="40843" y="7715"/>
                    <a:pt x="43415" y="8925"/>
                  </a:cubicBezTo>
                  <a:cubicBezTo>
                    <a:pt x="48255" y="11194"/>
                    <a:pt x="48255" y="13614"/>
                    <a:pt x="48255" y="14371"/>
                  </a:cubicBezTo>
                  <a:cubicBezTo>
                    <a:pt x="48255" y="16791"/>
                    <a:pt x="45532" y="18757"/>
                    <a:pt x="43868" y="19514"/>
                  </a:cubicBezTo>
                  <a:cubicBezTo>
                    <a:pt x="42961" y="19968"/>
                    <a:pt x="40994" y="20573"/>
                    <a:pt x="39482" y="21178"/>
                  </a:cubicBezTo>
                  <a:cubicBezTo>
                    <a:pt x="38877" y="21329"/>
                    <a:pt x="38877" y="22237"/>
                    <a:pt x="39482" y="22539"/>
                  </a:cubicBezTo>
                  <a:cubicBezTo>
                    <a:pt x="40843" y="22842"/>
                    <a:pt x="41902" y="23447"/>
                    <a:pt x="43415" y="23749"/>
                  </a:cubicBezTo>
                  <a:cubicBezTo>
                    <a:pt x="44474" y="24203"/>
                    <a:pt x="45230" y="24354"/>
                    <a:pt x="46289" y="24808"/>
                  </a:cubicBezTo>
                  <a:cubicBezTo>
                    <a:pt x="46758" y="24925"/>
                    <a:pt x="47204" y="24997"/>
                    <a:pt x="47627" y="24997"/>
                  </a:cubicBezTo>
                  <a:cubicBezTo>
                    <a:pt x="48297" y="24997"/>
                    <a:pt x="48909" y="24818"/>
                    <a:pt x="49465" y="24354"/>
                  </a:cubicBezTo>
                  <a:cubicBezTo>
                    <a:pt x="53550" y="21480"/>
                    <a:pt x="55516" y="18152"/>
                    <a:pt x="55516" y="14219"/>
                  </a:cubicBezTo>
                  <a:cubicBezTo>
                    <a:pt x="55516" y="10589"/>
                    <a:pt x="54004" y="5597"/>
                    <a:pt x="46743" y="2269"/>
                  </a:cubicBezTo>
                  <a:cubicBezTo>
                    <a:pt x="42961" y="908"/>
                    <a:pt x="38423" y="0"/>
                    <a:pt x="33733" y="0"/>
                  </a:cubicBezTo>
                  <a:close/>
                  <a:moveTo>
                    <a:pt x="19514" y="28893"/>
                  </a:moveTo>
                  <a:cubicBezTo>
                    <a:pt x="18984" y="28893"/>
                    <a:pt x="18455" y="29044"/>
                    <a:pt x="18001" y="29346"/>
                  </a:cubicBezTo>
                  <a:cubicBezTo>
                    <a:pt x="16640" y="30103"/>
                    <a:pt x="15278" y="30708"/>
                    <a:pt x="14068" y="31615"/>
                  </a:cubicBezTo>
                  <a:cubicBezTo>
                    <a:pt x="14068" y="31615"/>
                    <a:pt x="13766" y="31615"/>
                    <a:pt x="13766" y="31767"/>
                  </a:cubicBezTo>
                  <a:cubicBezTo>
                    <a:pt x="13766" y="31767"/>
                    <a:pt x="13614" y="31767"/>
                    <a:pt x="13614" y="31918"/>
                  </a:cubicBezTo>
                  <a:lnTo>
                    <a:pt x="13463" y="32220"/>
                  </a:lnTo>
                  <a:cubicBezTo>
                    <a:pt x="12102" y="32977"/>
                    <a:pt x="9984" y="34489"/>
                    <a:pt x="8471" y="36456"/>
                  </a:cubicBezTo>
                  <a:cubicBezTo>
                    <a:pt x="7412" y="38271"/>
                    <a:pt x="6505" y="40238"/>
                    <a:pt x="6505" y="42809"/>
                  </a:cubicBezTo>
                  <a:cubicBezTo>
                    <a:pt x="6505" y="45986"/>
                    <a:pt x="7715" y="50524"/>
                    <a:pt x="14371" y="54306"/>
                  </a:cubicBezTo>
                  <a:cubicBezTo>
                    <a:pt x="17396" y="55970"/>
                    <a:pt x="21027" y="57331"/>
                    <a:pt x="25111" y="58693"/>
                  </a:cubicBezTo>
                  <a:cubicBezTo>
                    <a:pt x="26321" y="58995"/>
                    <a:pt x="27380" y="59449"/>
                    <a:pt x="28439" y="59752"/>
                  </a:cubicBezTo>
                  <a:cubicBezTo>
                    <a:pt x="30708" y="60508"/>
                    <a:pt x="33128" y="61416"/>
                    <a:pt x="35549" y="62172"/>
                  </a:cubicBezTo>
                  <a:cubicBezTo>
                    <a:pt x="37061" y="62777"/>
                    <a:pt x="38725" y="63231"/>
                    <a:pt x="40238" y="63533"/>
                  </a:cubicBezTo>
                  <a:cubicBezTo>
                    <a:pt x="42356" y="64138"/>
                    <a:pt x="44322" y="64441"/>
                    <a:pt x="45986" y="65046"/>
                  </a:cubicBezTo>
                  <a:cubicBezTo>
                    <a:pt x="49617" y="66407"/>
                    <a:pt x="52642" y="68223"/>
                    <a:pt x="54911" y="69735"/>
                  </a:cubicBezTo>
                  <a:cubicBezTo>
                    <a:pt x="56726" y="71097"/>
                    <a:pt x="57937" y="72004"/>
                    <a:pt x="58390" y="73063"/>
                  </a:cubicBezTo>
                  <a:cubicBezTo>
                    <a:pt x="58844" y="73517"/>
                    <a:pt x="58996" y="74122"/>
                    <a:pt x="58996" y="74727"/>
                  </a:cubicBezTo>
                  <a:lnTo>
                    <a:pt x="58996" y="74879"/>
                  </a:lnTo>
                  <a:lnTo>
                    <a:pt x="58996" y="75030"/>
                  </a:lnTo>
                  <a:cubicBezTo>
                    <a:pt x="58996" y="76845"/>
                    <a:pt x="58693" y="79265"/>
                    <a:pt x="54609" y="81837"/>
                  </a:cubicBezTo>
                  <a:cubicBezTo>
                    <a:pt x="52188" y="83652"/>
                    <a:pt x="48709" y="84862"/>
                    <a:pt x="44625" y="85921"/>
                  </a:cubicBezTo>
                  <a:cubicBezTo>
                    <a:pt x="40843" y="86678"/>
                    <a:pt x="37061" y="87131"/>
                    <a:pt x="33280" y="87131"/>
                  </a:cubicBezTo>
                  <a:cubicBezTo>
                    <a:pt x="29649" y="87131"/>
                    <a:pt x="25867" y="86829"/>
                    <a:pt x="21934" y="85921"/>
                  </a:cubicBezTo>
                  <a:cubicBezTo>
                    <a:pt x="18758" y="85165"/>
                    <a:pt x="14522" y="84106"/>
                    <a:pt x="11950" y="82291"/>
                  </a:cubicBezTo>
                  <a:cubicBezTo>
                    <a:pt x="8925" y="80173"/>
                    <a:pt x="7564" y="77904"/>
                    <a:pt x="7564" y="75332"/>
                  </a:cubicBezTo>
                  <a:cubicBezTo>
                    <a:pt x="7564" y="73063"/>
                    <a:pt x="8925" y="71097"/>
                    <a:pt x="11497" y="69282"/>
                  </a:cubicBezTo>
                  <a:cubicBezTo>
                    <a:pt x="13917" y="67466"/>
                    <a:pt x="17547" y="66256"/>
                    <a:pt x="20724" y="65046"/>
                  </a:cubicBezTo>
                  <a:cubicBezTo>
                    <a:pt x="22539" y="64441"/>
                    <a:pt x="24203" y="63987"/>
                    <a:pt x="25716" y="63382"/>
                  </a:cubicBezTo>
                  <a:cubicBezTo>
                    <a:pt x="26472" y="63231"/>
                    <a:pt x="26472" y="62172"/>
                    <a:pt x="25716" y="62021"/>
                  </a:cubicBezTo>
                  <a:cubicBezTo>
                    <a:pt x="25111" y="61869"/>
                    <a:pt x="24506" y="61718"/>
                    <a:pt x="24203" y="61416"/>
                  </a:cubicBezTo>
                  <a:cubicBezTo>
                    <a:pt x="22237" y="60659"/>
                    <a:pt x="20422" y="60205"/>
                    <a:pt x="18455" y="59449"/>
                  </a:cubicBezTo>
                  <a:cubicBezTo>
                    <a:pt x="18001" y="59222"/>
                    <a:pt x="17510" y="59109"/>
                    <a:pt x="16999" y="59109"/>
                  </a:cubicBezTo>
                  <a:cubicBezTo>
                    <a:pt x="16488" y="59109"/>
                    <a:pt x="15959" y="59222"/>
                    <a:pt x="15430" y="59449"/>
                  </a:cubicBezTo>
                  <a:cubicBezTo>
                    <a:pt x="12707" y="60508"/>
                    <a:pt x="9833" y="61869"/>
                    <a:pt x="7564" y="63382"/>
                  </a:cubicBezTo>
                  <a:cubicBezTo>
                    <a:pt x="1361" y="67164"/>
                    <a:pt x="0" y="71853"/>
                    <a:pt x="0" y="75030"/>
                  </a:cubicBezTo>
                  <a:cubicBezTo>
                    <a:pt x="0" y="80173"/>
                    <a:pt x="2723" y="84711"/>
                    <a:pt x="7564" y="88190"/>
                  </a:cubicBezTo>
                  <a:cubicBezTo>
                    <a:pt x="11345" y="90611"/>
                    <a:pt x="16035" y="91972"/>
                    <a:pt x="20270" y="92880"/>
                  </a:cubicBezTo>
                  <a:cubicBezTo>
                    <a:pt x="24657" y="93787"/>
                    <a:pt x="28893" y="94392"/>
                    <a:pt x="33128" y="94392"/>
                  </a:cubicBezTo>
                  <a:cubicBezTo>
                    <a:pt x="37515" y="94392"/>
                    <a:pt x="41599" y="93938"/>
                    <a:pt x="45986" y="93031"/>
                  </a:cubicBezTo>
                  <a:cubicBezTo>
                    <a:pt x="50827" y="91821"/>
                    <a:pt x="55214" y="90157"/>
                    <a:pt x="58390" y="88039"/>
                  </a:cubicBezTo>
                  <a:cubicBezTo>
                    <a:pt x="63231" y="84408"/>
                    <a:pt x="65803" y="80173"/>
                    <a:pt x="65803" y="75030"/>
                  </a:cubicBezTo>
                  <a:lnTo>
                    <a:pt x="65803" y="74122"/>
                  </a:lnTo>
                  <a:lnTo>
                    <a:pt x="65803" y="73971"/>
                  </a:lnTo>
                  <a:cubicBezTo>
                    <a:pt x="65803" y="73517"/>
                    <a:pt x="65803" y="73366"/>
                    <a:pt x="65651" y="73063"/>
                  </a:cubicBezTo>
                  <a:lnTo>
                    <a:pt x="65651" y="72761"/>
                  </a:lnTo>
                  <a:cubicBezTo>
                    <a:pt x="65651" y="72609"/>
                    <a:pt x="65349" y="72307"/>
                    <a:pt x="65349" y="72004"/>
                  </a:cubicBezTo>
                  <a:lnTo>
                    <a:pt x="65349" y="71853"/>
                  </a:lnTo>
                  <a:cubicBezTo>
                    <a:pt x="65349" y="71702"/>
                    <a:pt x="65198" y="71248"/>
                    <a:pt x="65198" y="71097"/>
                  </a:cubicBezTo>
                  <a:lnTo>
                    <a:pt x="65198" y="70945"/>
                  </a:lnTo>
                  <a:cubicBezTo>
                    <a:pt x="65198" y="70794"/>
                    <a:pt x="65046" y="70492"/>
                    <a:pt x="64895" y="70189"/>
                  </a:cubicBezTo>
                  <a:lnTo>
                    <a:pt x="64895" y="70038"/>
                  </a:lnTo>
                  <a:cubicBezTo>
                    <a:pt x="64895" y="69735"/>
                    <a:pt x="64593" y="69584"/>
                    <a:pt x="64441" y="69433"/>
                  </a:cubicBezTo>
                  <a:cubicBezTo>
                    <a:pt x="64441" y="69433"/>
                    <a:pt x="64441" y="69282"/>
                    <a:pt x="64290" y="69282"/>
                  </a:cubicBezTo>
                  <a:cubicBezTo>
                    <a:pt x="64139" y="68979"/>
                    <a:pt x="64139" y="68828"/>
                    <a:pt x="63836" y="68676"/>
                  </a:cubicBezTo>
                  <a:lnTo>
                    <a:pt x="63685" y="68525"/>
                  </a:lnTo>
                  <a:cubicBezTo>
                    <a:pt x="63534" y="68223"/>
                    <a:pt x="63534" y="68071"/>
                    <a:pt x="63382" y="68071"/>
                  </a:cubicBezTo>
                  <a:cubicBezTo>
                    <a:pt x="63382" y="67920"/>
                    <a:pt x="63080" y="67920"/>
                    <a:pt x="63080" y="67618"/>
                  </a:cubicBezTo>
                  <a:lnTo>
                    <a:pt x="62777" y="67315"/>
                  </a:lnTo>
                  <a:cubicBezTo>
                    <a:pt x="61416" y="65802"/>
                    <a:pt x="59752" y="64441"/>
                    <a:pt x="58390" y="63533"/>
                  </a:cubicBezTo>
                  <a:cubicBezTo>
                    <a:pt x="56121" y="62021"/>
                    <a:pt x="52491" y="59752"/>
                    <a:pt x="47953" y="58088"/>
                  </a:cubicBezTo>
                  <a:cubicBezTo>
                    <a:pt x="45986" y="57331"/>
                    <a:pt x="43717" y="56726"/>
                    <a:pt x="41599" y="56121"/>
                  </a:cubicBezTo>
                  <a:cubicBezTo>
                    <a:pt x="40087" y="55819"/>
                    <a:pt x="38574" y="55365"/>
                    <a:pt x="37213" y="55062"/>
                  </a:cubicBezTo>
                  <a:lnTo>
                    <a:pt x="30405" y="52793"/>
                  </a:lnTo>
                  <a:lnTo>
                    <a:pt x="27077" y="51583"/>
                  </a:lnTo>
                  <a:cubicBezTo>
                    <a:pt x="23296" y="50222"/>
                    <a:pt x="19968" y="49163"/>
                    <a:pt x="17547" y="47650"/>
                  </a:cubicBezTo>
                  <a:cubicBezTo>
                    <a:pt x="15732" y="46440"/>
                    <a:pt x="13161" y="44625"/>
                    <a:pt x="13161" y="42356"/>
                  </a:cubicBezTo>
                  <a:cubicBezTo>
                    <a:pt x="13161" y="41599"/>
                    <a:pt x="13463" y="40389"/>
                    <a:pt x="15127" y="38876"/>
                  </a:cubicBezTo>
                  <a:cubicBezTo>
                    <a:pt x="15278" y="38725"/>
                    <a:pt x="15430" y="38725"/>
                    <a:pt x="15430" y="38574"/>
                  </a:cubicBezTo>
                  <a:cubicBezTo>
                    <a:pt x="15732" y="38423"/>
                    <a:pt x="15883" y="38423"/>
                    <a:pt x="16035" y="38120"/>
                  </a:cubicBezTo>
                  <a:cubicBezTo>
                    <a:pt x="16186" y="37969"/>
                    <a:pt x="16488" y="37969"/>
                    <a:pt x="16640" y="37817"/>
                  </a:cubicBezTo>
                  <a:lnTo>
                    <a:pt x="16791" y="37817"/>
                  </a:lnTo>
                  <a:cubicBezTo>
                    <a:pt x="17094" y="37817"/>
                    <a:pt x="17245" y="37666"/>
                    <a:pt x="17396" y="37666"/>
                  </a:cubicBezTo>
                  <a:lnTo>
                    <a:pt x="17547" y="37666"/>
                  </a:lnTo>
                  <a:cubicBezTo>
                    <a:pt x="19816" y="36305"/>
                    <a:pt x="24052" y="34641"/>
                    <a:pt x="26472" y="33431"/>
                  </a:cubicBezTo>
                  <a:cubicBezTo>
                    <a:pt x="27229" y="33128"/>
                    <a:pt x="27229" y="32220"/>
                    <a:pt x="26472" y="31918"/>
                  </a:cubicBezTo>
                  <a:cubicBezTo>
                    <a:pt x="24808" y="31162"/>
                    <a:pt x="22842" y="30405"/>
                    <a:pt x="21027" y="29346"/>
                  </a:cubicBezTo>
                  <a:cubicBezTo>
                    <a:pt x="20573" y="29044"/>
                    <a:pt x="20043" y="28893"/>
                    <a:pt x="19514" y="2889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054;p166"/>
            <p:cNvSpPr/>
            <p:nvPr/>
          </p:nvSpPr>
          <p:spPr>
            <a:xfrm>
              <a:off x="2378600" y="2778075"/>
              <a:ext cx="3781775" cy="813100"/>
            </a:xfrm>
            <a:custGeom>
              <a:avLst/>
              <a:gdLst/>
              <a:ahLst/>
              <a:cxnLst/>
              <a:rect l="l" t="t" r="r" b="b"/>
              <a:pathLst>
                <a:path w="151271" h="32524" extrusionOk="0">
                  <a:moveTo>
                    <a:pt x="102410" y="13010"/>
                  </a:moveTo>
                  <a:cubicBezTo>
                    <a:pt x="103923" y="13010"/>
                    <a:pt x="105436" y="13615"/>
                    <a:pt x="106495" y="14522"/>
                  </a:cubicBezTo>
                  <a:cubicBezTo>
                    <a:pt x="107705" y="15430"/>
                    <a:pt x="108159" y="16943"/>
                    <a:pt x="108461" y="18758"/>
                  </a:cubicBezTo>
                  <a:lnTo>
                    <a:pt x="96359" y="18758"/>
                  </a:lnTo>
                  <a:lnTo>
                    <a:pt x="96359" y="18455"/>
                  </a:lnTo>
                  <a:cubicBezTo>
                    <a:pt x="96359" y="17699"/>
                    <a:pt x="96511" y="16791"/>
                    <a:pt x="96813" y="16186"/>
                  </a:cubicBezTo>
                  <a:cubicBezTo>
                    <a:pt x="97267" y="15430"/>
                    <a:pt x="97570" y="14825"/>
                    <a:pt x="98175" y="14522"/>
                  </a:cubicBezTo>
                  <a:cubicBezTo>
                    <a:pt x="98780" y="13917"/>
                    <a:pt x="99385" y="13615"/>
                    <a:pt x="100141" y="13312"/>
                  </a:cubicBezTo>
                  <a:cubicBezTo>
                    <a:pt x="100898" y="13161"/>
                    <a:pt x="101351" y="13010"/>
                    <a:pt x="102410" y="13010"/>
                  </a:cubicBezTo>
                  <a:close/>
                  <a:moveTo>
                    <a:pt x="11950" y="13615"/>
                  </a:moveTo>
                  <a:cubicBezTo>
                    <a:pt x="12858" y="13615"/>
                    <a:pt x="13614" y="13766"/>
                    <a:pt x="14371" y="14220"/>
                  </a:cubicBezTo>
                  <a:cubicBezTo>
                    <a:pt x="15127" y="14522"/>
                    <a:pt x="15732" y="15127"/>
                    <a:pt x="16337" y="15732"/>
                  </a:cubicBezTo>
                  <a:cubicBezTo>
                    <a:pt x="16791" y="16186"/>
                    <a:pt x="17245" y="16943"/>
                    <a:pt x="17547" y="18001"/>
                  </a:cubicBezTo>
                  <a:cubicBezTo>
                    <a:pt x="18001" y="18909"/>
                    <a:pt x="18001" y="19665"/>
                    <a:pt x="18001" y="20573"/>
                  </a:cubicBezTo>
                  <a:cubicBezTo>
                    <a:pt x="18001" y="21481"/>
                    <a:pt x="17850" y="22540"/>
                    <a:pt x="17547" y="23296"/>
                  </a:cubicBezTo>
                  <a:cubicBezTo>
                    <a:pt x="17245" y="24052"/>
                    <a:pt x="16942" y="24657"/>
                    <a:pt x="16337" y="25262"/>
                  </a:cubicBezTo>
                  <a:cubicBezTo>
                    <a:pt x="15732" y="25867"/>
                    <a:pt x="15127" y="26473"/>
                    <a:pt x="14220" y="26775"/>
                  </a:cubicBezTo>
                  <a:cubicBezTo>
                    <a:pt x="13463" y="27229"/>
                    <a:pt x="12556" y="27380"/>
                    <a:pt x="11497" y="27380"/>
                  </a:cubicBezTo>
                  <a:cubicBezTo>
                    <a:pt x="11043" y="27380"/>
                    <a:pt x="10438" y="27229"/>
                    <a:pt x="9833" y="27078"/>
                  </a:cubicBezTo>
                  <a:cubicBezTo>
                    <a:pt x="9379" y="26775"/>
                    <a:pt x="8774" y="26624"/>
                    <a:pt x="8169" y="26321"/>
                  </a:cubicBezTo>
                  <a:cubicBezTo>
                    <a:pt x="7564" y="25867"/>
                    <a:pt x="7261" y="25565"/>
                    <a:pt x="6807" y="25111"/>
                  </a:cubicBezTo>
                  <a:cubicBezTo>
                    <a:pt x="6505" y="24657"/>
                    <a:pt x="6051" y="24203"/>
                    <a:pt x="5900" y="23598"/>
                  </a:cubicBezTo>
                  <a:lnTo>
                    <a:pt x="5900" y="18153"/>
                  </a:lnTo>
                  <a:cubicBezTo>
                    <a:pt x="6505" y="16791"/>
                    <a:pt x="7261" y="15884"/>
                    <a:pt x="8320" y="14976"/>
                  </a:cubicBezTo>
                  <a:cubicBezTo>
                    <a:pt x="9379" y="13917"/>
                    <a:pt x="10589" y="13615"/>
                    <a:pt x="11950" y="13615"/>
                  </a:cubicBezTo>
                  <a:close/>
                  <a:moveTo>
                    <a:pt x="53701" y="13463"/>
                  </a:moveTo>
                  <a:cubicBezTo>
                    <a:pt x="54458" y="13463"/>
                    <a:pt x="55516" y="13615"/>
                    <a:pt x="55970" y="13917"/>
                  </a:cubicBezTo>
                  <a:cubicBezTo>
                    <a:pt x="56727" y="14371"/>
                    <a:pt x="57332" y="14674"/>
                    <a:pt x="57937" y="15279"/>
                  </a:cubicBezTo>
                  <a:cubicBezTo>
                    <a:pt x="58542" y="15884"/>
                    <a:pt x="58844" y="16640"/>
                    <a:pt x="59298" y="17548"/>
                  </a:cubicBezTo>
                  <a:cubicBezTo>
                    <a:pt x="59601" y="18304"/>
                    <a:pt x="59601" y="19212"/>
                    <a:pt x="59601" y="20422"/>
                  </a:cubicBezTo>
                  <a:cubicBezTo>
                    <a:pt x="59601" y="21329"/>
                    <a:pt x="59449" y="22237"/>
                    <a:pt x="59298" y="23296"/>
                  </a:cubicBezTo>
                  <a:cubicBezTo>
                    <a:pt x="58844" y="24052"/>
                    <a:pt x="58542" y="24809"/>
                    <a:pt x="57937" y="25565"/>
                  </a:cubicBezTo>
                  <a:cubicBezTo>
                    <a:pt x="57332" y="26019"/>
                    <a:pt x="56727" y="26624"/>
                    <a:pt x="55970" y="27078"/>
                  </a:cubicBezTo>
                  <a:cubicBezTo>
                    <a:pt x="55214" y="27380"/>
                    <a:pt x="54458" y="27531"/>
                    <a:pt x="53701" y="27531"/>
                  </a:cubicBezTo>
                  <a:cubicBezTo>
                    <a:pt x="52945" y="27531"/>
                    <a:pt x="52037" y="27380"/>
                    <a:pt x="51432" y="27078"/>
                  </a:cubicBezTo>
                  <a:cubicBezTo>
                    <a:pt x="50676" y="26624"/>
                    <a:pt x="50222" y="26321"/>
                    <a:pt x="49617" y="25565"/>
                  </a:cubicBezTo>
                  <a:cubicBezTo>
                    <a:pt x="49012" y="24960"/>
                    <a:pt x="48709" y="24203"/>
                    <a:pt x="48255" y="23447"/>
                  </a:cubicBezTo>
                  <a:cubicBezTo>
                    <a:pt x="47802" y="22691"/>
                    <a:pt x="47802" y="21783"/>
                    <a:pt x="47802" y="20573"/>
                  </a:cubicBezTo>
                  <a:cubicBezTo>
                    <a:pt x="47650" y="19665"/>
                    <a:pt x="47802" y="18758"/>
                    <a:pt x="48255" y="17699"/>
                  </a:cubicBezTo>
                  <a:cubicBezTo>
                    <a:pt x="48709" y="16943"/>
                    <a:pt x="49012" y="16186"/>
                    <a:pt x="49617" y="15430"/>
                  </a:cubicBezTo>
                  <a:cubicBezTo>
                    <a:pt x="50222" y="14976"/>
                    <a:pt x="50676" y="14371"/>
                    <a:pt x="51432" y="13917"/>
                  </a:cubicBezTo>
                  <a:cubicBezTo>
                    <a:pt x="52188" y="13615"/>
                    <a:pt x="52945" y="13463"/>
                    <a:pt x="53701" y="13463"/>
                  </a:cubicBezTo>
                  <a:close/>
                  <a:moveTo>
                    <a:pt x="69131" y="152"/>
                  </a:moveTo>
                  <a:lnTo>
                    <a:pt x="69131" y="31918"/>
                  </a:lnTo>
                  <a:lnTo>
                    <a:pt x="74879" y="31918"/>
                  </a:lnTo>
                  <a:lnTo>
                    <a:pt x="74879" y="25111"/>
                  </a:lnTo>
                  <a:lnTo>
                    <a:pt x="78207" y="22086"/>
                  </a:lnTo>
                  <a:lnTo>
                    <a:pt x="84712" y="31918"/>
                  </a:lnTo>
                  <a:lnTo>
                    <a:pt x="90762" y="31918"/>
                  </a:lnTo>
                  <a:lnTo>
                    <a:pt x="81686" y="18909"/>
                  </a:lnTo>
                  <a:lnTo>
                    <a:pt x="90309" y="9228"/>
                  </a:lnTo>
                  <a:lnTo>
                    <a:pt x="83955" y="9228"/>
                  </a:lnTo>
                  <a:lnTo>
                    <a:pt x="74879" y="19514"/>
                  </a:lnTo>
                  <a:lnTo>
                    <a:pt x="74879" y="152"/>
                  </a:lnTo>
                  <a:close/>
                  <a:moveTo>
                    <a:pt x="102259" y="8320"/>
                  </a:moveTo>
                  <a:cubicBezTo>
                    <a:pt x="100444" y="8320"/>
                    <a:pt x="98780" y="8623"/>
                    <a:pt x="97267" y="9228"/>
                  </a:cubicBezTo>
                  <a:cubicBezTo>
                    <a:pt x="95754" y="9833"/>
                    <a:pt x="94393" y="10740"/>
                    <a:pt x="93485" y="11951"/>
                  </a:cubicBezTo>
                  <a:cubicBezTo>
                    <a:pt x="92275" y="13010"/>
                    <a:pt x="91519" y="14220"/>
                    <a:pt x="90914" y="15732"/>
                  </a:cubicBezTo>
                  <a:cubicBezTo>
                    <a:pt x="90460" y="17094"/>
                    <a:pt x="90157" y="18758"/>
                    <a:pt x="90157" y="20270"/>
                  </a:cubicBezTo>
                  <a:cubicBezTo>
                    <a:pt x="90157" y="21632"/>
                    <a:pt x="90611" y="23296"/>
                    <a:pt x="91216" y="24657"/>
                  </a:cubicBezTo>
                  <a:cubicBezTo>
                    <a:pt x="91670" y="26170"/>
                    <a:pt x="92426" y="27380"/>
                    <a:pt x="93637" y="28439"/>
                  </a:cubicBezTo>
                  <a:cubicBezTo>
                    <a:pt x="94695" y="29649"/>
                    <a:pt x="95906" y="30406"/>
                    <a:pt x="97418" y="31011"/>
                  </a:cubicBezTo>
                  <a:cubicBezTo>
                    <a:pt x="98931" y="31464"/>
                    <a:pt x="100595" y="31918"/>
                    <a:pt x="102259" y="31918"/>
                  </a:cubicBezTo>
                  <a:cubicBezTo>
                    <a:pt x="102838" y="32020"/>
                    <a:pt x="103394" y="32069"/>
                    <a:pt x="103929" y="32069"/>
                  </a:cubicBezTo>
                  <a:cubicBezTo>
                    <a:pt x="105769" y="32069"/>
                    <a:pt x="107357" y="31495"/>
                    <a:pt x="108764" y="30557"/>
                  </a:cubicBezTo>
                  <a:cubicBezTo>
                    <a:pt x="110730" y="29498"/>
                    <a:pt x="111940" y="28137"/>
                    <a:pt x="112697" y="26321"/>
                  </a:cubicBezTo>
                  <a:lnTo>
                    <a:pt x="107553" y="24960"/>
                  </a:lnTo>
                  <a:cubicBezTo>
                    <a:pt x="107251" y="25867"/>
                    <a:pt x="106495" y="26624"/>
                    <a:pt x="105587" y="27229"/>
                  </a:cubicBezTo>
                  <a:cubicBezTo>
                    <a:pt x="104679" y="27834"/>
                    <a:pt x="103469" y="27985"/>
                    <a:pt x="102410" y="27985"/>
                  </a:cubicBezTo>
                  <a:cubicBezTo>
                    <a:pt x="101503" y="27985"/>
                    <a:pt x="100898" y="27834"/>
                    <a:pt x="99990" y="27531"/>
                  </a:cubicBezTo>
                  <a:cubicBezTo>
                    <a:pt x="99234" y="27380"/>
                    <a:pt x="98780" y="27078"/>
                    <a:pt x="98175" y="26473"/>
                  </a:cubicBezTo>
                  <a:cubicBezTo>
                    <a:pt x="97570" y="25867"/>
                    <a:pt x="97267" y="25262"/>
                    <a:pt x="96813" y="24657"/>
                  </a:cubicBezTo>
                  <a:cubicBezTo>
                    <a:pt x="96511" y="24052"/>
                    <a:pt x="96208" y="23296"/>
                    <a:pt x="96208" y="22237"/>
                  </a:cubicBezTo>
                  <a:lnTo>
                    <a:pt x="113907" y="22237"/>
                  </a:lnTo>
                  <a:cubicBezTo>
                    <a:pt x="113907" y="22086"/>
                    <a:pt x="113907" y="21783"/>
                    <a:pt x="114058" y="21329"/>
                  </a:cubicBezTo>
                  <a:lnTo>
                    <a:pt x="114058" y="20270"/>
                  </a:lnTo>
                  <a:cubicBezTo>
                    <a:pt x="114058" y="18758"/>
                    <a:pt x="113907" y="17094"/>
                    <a:pt x="113302" y="15732"/>
                  </a:cubicBezTo>
                  <a:cubicBezTo>
                    <a:pt x="112697" y="14220"/>
                    <a:pt x="111940" y="13010"/>
                    <a:pt x="111033" y="11951"/>
                  </a:cubicBezTo>
                  <a:cubicBezTo>
                    <a:pt x="110125" y="10740"/>
                    <a:pt x="108764" y="9984"/>
                    <a:pt x="107251" y="9228"/>
                  </a:cubicBezTo>
                  <a:cubicBezTo>
                    <a:pt x="105738" y="8623"/>
                    <a:pt x="104074" y="8320"/>
                    <a:pt x="102259" y="8320"/>
                  </a:cubicBezTo>
                  <a:close/>
                  <a:moveTo>
                    <a:pt x="39482" y="8925"/>
                  </a:moveTo>
                  <a:cubicBezTo>
                    <a:pt x="39028" y="8925"/>
                    <a:pt x="38272" y="9077"/>
                    <a:pt x="37666" y="9228"/>
                  </a:cubicBezTo>
                  <a:cubicBezTo>
                    <a:pt x="37061" y="9379"/>
                    <a:pt x="36305" y="9833"/>
                    <a:pt x="35700" y="10438"/>
                  </a:cubicBezTo>
                  <a:cubicBezTo>
                    <a:pt x="35246" y="10740"/>
                    <a:pt x="34490" y="11346"/>
                    <a:pt x="34036" y="12102"/>
                  </a:cubicBezTo>
                  <a:cubicBezTo>
                    <a:pt x="33431" y="12707"/>
                    <a:pt x="33128" y="13312"/>
                    <a:pt x="32523" y="14068"/>
                  </a:cubicBezTo>
                  <a:lnTo>
                    <a:pt x="32523" y="9228"/>
                  </a:lnTo>
                  <a:lnTo>
                    <a:pt x="27229" y="9228"/>
                  </a:lnTo>
                  <a:lnTo>
                    <a:pt x="27229" y="32070"/>
                  </a:lnTo>
                  <a:lnTo>
                    <a:pt x="33128" y="32070"/>
                  </a:lnTo>
                  <a:lnTo>
                    <a:pt x="33128" y="18304"/>
                  </a:lnTo>
                  <a:cubicBezTo>
                    <a:pt x="33733" y="16943"/>
                    <a:pt x="34792" y="16035"/>
                    <a:pt x="36154" y="15279"/>
                  </a:cubicBezTo>
                  <a:cubicBezTo>
                    <a:pt x="37515" y="14674"/>
                    <a:pt x="39179" y="14371"/>
                    <a:pt x="40843" y="14371"/>
                  </a:cubicBezTo>
                  <a:lnTo>
                    <a:pt x="40843" y="8925"/>
                  </a:lnTo>
                  <a:close/>
                  <a:moveTo>
                    <a:pt x="129639" y="8925"/>
                  </a:moveTo>
                  <a:cubicBezTo>
                    <a:pt x="129034" y="8925"/>
                    <a:pt x="128278" y="9077"/>
                    <a:pt x="127672" y="9228"/>
                  </a:cubicBezTo>
                  <a:cubicBezTo>
                    <a:pt x="127067" y="9379"/>
                    <a:pt x="126311" y="9833"/>
                    <a:pt x="125857" y="10438"/>
                  </a:cubicBezTo>
                  <a:cubicBezTo>
                    <a:pt x="125252" y="10740"/>
                    <a:pt x="124496" y="11346"/>
                    <a:pt x="124042" y="12102"/>
                  </a:cubicBezTo>
                  <a:cubicBezTo>
                    <a:pt x="123588" y="12707"/>
                    <a:pt x="123134" y="13312"/>
                    <a:pt x="122529" y="14068"/>
                  </a:cubicBezTo>
                  <a:lnTo>
                    <a:pt x="122529" y="9228"/>
                  </a:lnTo>
                  <a:lnTo>
                    <a:pt x="117235" y="9228"/>
                  </a:lnTo>
                  <a:lnTo>
                    <a:pt x="117235" y="32070"/>
                  </a:lnTo>
                  <a:lnTo>
                    <a:pt x="123134" y="32070"/>
                  </a:lnTo>
                  <a:lnTo>
                    <a:pt x="123134" y="18304"/>
                  </a:lnTo>
                  <a:cubicBezTo>
                    <a:pt x="123739" y="16943"/>
                    <a:pt x="124798" y="16035"/>
                    <a:pt x="126160" y="15279"/>
                  </a:cubicBezTo>
                  <a:cubicBezTo>
                    <a:pt x="127521" y="14674"/>
                    <a:pt x="129185" y="14371"/>
                    <a:pt x="130849" y="14371"/>
                  </a:cubicBezTo>
                  <a:lnTo>
                    <a:pt x="130849" y="8925"/>
                  </a:lnTo>
                  <a:close/>
                  <a:moveTo>
                    <a:pt x="0" y="0"/>
                  </a:moveTo>
                  <a:lnTo>
                    <a:pt x="0" y="31767"/>
                  </a:lnTo>
                  <a:lnTo>
                    <a:pt x="5143" y="31767"/>
                  </a:lnTo>
                  <a:lnTo>
                    <a:pt x="5143" y="27834"/>
                  </a:lnTo>
                  <a:cubicBezTo>
                    <a:pt x="5900" y="29044"/>
                    <a:pt x="6959" y="30254"/>
                    <a:pt x="8320" y="31011"/>
                  </a:cubicBezTo>
                  <a:cubicBezTo>
                    <a:pt x="9681" y="31767"/>
                    <a:pt x="11194" y="32070"/>
                    <a:pt x="13161" y="32070"/>
                  </a:cubicBezTo>
                  <a:cubicBezTo>
                    <a:pt x="13551" y="32148"/>
                    <a:pt x="13942" y="32185"/>
                    <a:pt x="14328" y="32185"/>
                  </a:cubicBezTo>
                  <a:cubicBezTo>
                    <a:pt x="15435" y="32185"/>
                    <a:pt x="16499" y="31874"/>
                    <a:pt x="17396" y="31313"/>
                  </a:cubicBezTo>
                  <a:cubicBezTo>
                    <a:pt x="18758" y="30859"/>
                    <a:pt x="19968" y="29800"/>
                    <a:pt x="20875" y="28893"/>
                  </a:cubicBezTo>
                  <a:cubicBezTo>
                    <a:pt x="21783" y="27834"/>
                    <a:pt x="22539" y="26624"/>
                    <a:pt x="23145" y="25111"/>
                  </a:cubicBezTo>
                  <a:cubicBezTo>
                    <a:pt x="23750" y="23598"/>
                    <a:pt x="23901" y="22086"/>
                    <a:pt x="23901" y="20573"/>
                  </a:cubicBezTo>
                  <a:cubicBezTo>
                    <a:pt x="23901" y="19060"/>
                    <a:pt x="23750" y="17396"/>
                    <a:pt x="23145" y="16035"/>
                  </a:cubicBezTo>
                  <a:cubicBezTo>
                    <a:pt x="22539" y="14522"/>
                    <a:pt x="21934" y="13463"/>
                    <a:pt x="21027" y="12253"/>
                  </a:cubicBezTo>
                  <a:cubicBezTo>
                    <a:pt x="20119" y="11194"/>
                    <a:pt x="19211" y="10438"/>
                    <a:pt x="17850" y="9682"/>
                  </a:cubicBezTo>
                  <a:cubicBezTo>
                    <a:pt x="16640" y="9077"/>
                    <a:pt x="15127" y="8623"/>
                    <a:pt x="13766" y="8623"/>
                  </a:cubicBezTo>
                  <a:cubicBezTo>
                    <a:pt x="12102" y="8623"/>
                    <a:pt x="10438" y="9077"/>
                    <a:pt x="9076" y="9833"/>
                  </a:cubicBezTo>
                  <a:cubicBezTo>
                    <a:pt x="7715" y="10589"/>
                    <a:pt x="6656" y="11648"/>
                    <a:pt x="5900" y="13010"/>
                  </a:cubicBezTo>
                  <a:lnTo>
                    <a:pt x="5900" y="0"/>
                  </a:lnTo>
                  <a:close/>
                  <a:moveTo>
                    <a:pt x="53701" y="8471"/>
                  </a:moveTo>
                  <a:cubicBezTo>
                    <a:pt x="51886" y="8471"/>
                    <a:pt x="50222" y="8925"/>
                    <a:pt x="48709" y="9379"/>
                  </a:cubicBezTo>
                  <a:cubicBezTo>
                    <a:pt x="47197" y="9984"/>
                    <a:pt x="45986" y="10892"/>
                    <a:pt x="44927" y="12102"/>
                  </a:cubicBezTo>
                  <a:cubicBezTo>
                    <a:pt x="43869" y="13161"/>
                    <a:pt x="42961" y="14371"/>
                    <a:pt x="42356" y="15884"/>
                  </a:cubicBezTo>
                  <a:cubicBezTo>
                    <a:pt x="41902" y="17396"/>
                    <a:pt x="41600" y="18909"/>
                    <a:pt x="41600" y="20422"/>
                  </a:cubicBezTo>
                  <a:cubicBezTo>
                    <a:pt x="41600" y="21934"/>
                    <a:pt x="41902" y="23447"/>
                    <a:pt x="42356" y="24960"/>
                  </a:cubicBezTo>
                  <a:cubicBezTo>
                    <a:pt x="42961" y="26473"/>
                    <a:pt x="43717" y="27531"/>
                    <a:pt x="44927" y="28742"/>
                  </a:cubicBezTo>
                  <a:cubicBezTo>
                    <a:pt x="45835" y="29800"/>
                    <a:pt x="47197" y="30557"/>
                    <a:pt x="48709" y="31313"/>
                  </a:cubicBezTo>
                  <a:cubicBezTo>
                    <a:pt x="50222" y="31918"/>
                    <a:pt x="51886" y="32372"/>
                    <a:pt x="53701" y="32372"/>
                  </a:cubicBezTo>
                  <a:cubicBezTo>
                    <a:pt x="55668" y="32372"/>
                    <a:pt x="57332" y="32070"/>
                    <a:pt x="58844" y="31313"/>
                  </a:cubicBezTo>
                  <a:cubicBezTo>
                    <a:pt x="60357" y="30859"/>
                    <a:pt x="61567" y="29800"/>
                    <a:pt x="62626" y="28742"/>
                  </a:cubicBezTo>
                  <a:cubicBezTo>
                    <a:pt x="63534" y="27531"/>
                    <a:pt x="64593" y="26473"/>
                    <a:pt x="64895" y="24960"/>
                  </a:cubicBezTo>
                  <a:cubicBezTo>
                    <a:pt x="65500" y="23447"/>
                    <a:pt x="65652" y="22086"/>
                    <a:pt x="65652" y="20422"/>
                  </a:cubicBezTo>
                  <a:cubicBezTo>
                    <a:pt x="65652" y="18909"/>
                    <a:pt x="65500" y="17396"/>
                    <a:pt x="64895" y="15884"/>
                  </a:cubicBezTo>
                  <a:cubicBezTo>
                    <a:pt x="64290" y="14371"/>
                    <a:pt x="63534" y="13161"/>
                    <a:pt x="62475" y="12102"/>
                  </a:cubicBezTo>
                  <a:cubicBezTo>
                    <a:pt x="61567" y="10892"/>
                    <a:pt x="60206" y="10135"/>
                    <a:pt x="58693" y="9379"/>
                  </a:cubicBezTo>
                  <a:cubicBezTo>
                    <a:pt x="57180" y="8925"/>
                    <a:pt x="55516" y="8471"/>
                    <a:pt x="53701" y="8471"/>
                  </a:cubicBezTo>
                  <a:close/>
                  <a:moveTo>
                    <a:pt x="141438" y="8623"/>
                  </a:moveTo>
                  <a:cubicBezTo>
                    <a:pt x="140228" y="8623"/>
                    <a:pt x="139018" y="8925"/>
                    <a:pt x="137959" y="9228"/>
                  </a:cubicBezTo>
                  <a:cubicBezTo>
                    <a:pt x="136749" y="9682"/>
                    <a:pt x="135841" y="10135"/>
                    <a:pt x="135085" y="10740"/>
                  </a:cubicBezTo>
                  <a:cubicBezTo>
                    <a:pt x="134328" y="11346"/>
                    <a:pt x="133572" y="12253"/>
                    <a:pt x="133118" y="13161"/>
                  </a:cubicBezTo>
                  <a:cubicBezTo>
                    <a:pt x="132816" y="14220"/>
                    <a:pt x="132362" y="15127"/>
                    <a:pt x="132362" y="16489"/>
                  </a:cubicBezTo>
                  <a:cubicBezTo>
                    <a:pt x="132362" y="17396"/>
                    <a:pt x="132664" y="18153"/>
                    <a:pt x="132816" y="18758"/>
                  </a:cubicBezTo>
                  <a:cubicBezTo>
                    <a:pt x="133118" y="19212"/>
                    <a:pt x="133572" y="19817"/>
                    <a:pt x="134177" y="20422"/>
                  </a:cubicBezTo>
                  <a:cubicBezTo>
                    <a:pt x="134631" y="21027"/>
                    <a:pt x="135690" y="21329"/>
                    <a:pt x="136597" y="21783"/>
                  </a:cubicBezTo>
                  <a:cubicBezTo>
                    <a:pt x="137656" y="22086"/>
                    <a:pt x="138866" y="22540"/>
                    <a:pt x="140379" y="22842"/>
                  </a:cubicBezTo>
                  <a:cubicBezTo>
                    <a:pt x="142043" y="23447"/>
                    <a:pt x="143405" y="23750"/>
                    <a:pt x="144161" y="24203"/>
                  </a:cubicBezTo>
                  <a:cubicBezTo>
                    <a:pt x="144917" y="24506"/>
                    <a:pt x="145220" y="25111"/>
                    <a:pt x="145220" y="25867"/>
                  </a:cubicBezTo>
                  <a:cubicBezTo>
                    <a:pt x="145220" y="26624"/>
                    <a:pt x="144917" y="27380"/>
                    <a:pt x="144312" y="27834"/>
                  </a:cubicBezTo>
                  <a:cubicBezTo>
                    <a:pt x="143556" y="28137"/>
                    <a:pt x="142799" y="28288"/>
                    <a:pt x="141438" y="28288"/>
                  </a:cubicBezTo>
                  <a:cubicBezTo>
                    <a:pt x="140228" y="28288"/>
                    <a:pt x="138866" y="28137"/>
                    <a:pt x="137505" y="27531"/>
                  </a:cubicBezTo>
                  <a:cubicBezTo>
                    <a:pt x="136144" y="27078"/>
                    <a:pt x="134933" y="26321"/>
                    <a:pt x="133421" y="25262"/>
                  </a:cubicBezTo>
                  <a:lnTo>
                    <a:pt x="131908" y="28893"/>
                  </a:lnTo>
                  <a:cubicBezTo>
                    <a:pt x="133118" y="30103"/>
                    <a:pt x="134631" y="31011"/>
                    <a:pt x="136597" y="31616"/>
                  </a:cubicBezTo>
                  <a:cubicBezTo>
                    <a:pt x="138413" y="32070"/>
                    <a:pt x="140379" y="32523"/>
                    <a:pt x="142194" y="32523"/>
                  </a:cubicBezTo>
                  <a:cubicBezTo>
                    <a:pt x="145069" y="32372"/>
                    <a:pt x="147338" y="31767"/>
                    <a:pt x="148850" y="30406"/>
                  </a:cubicBezTo>
                  <a:cubicBezTo>
                    <a:pt x="150514" y="29044"/>
                    <a:pt x="151271" y="27380"/>
                    <a:pt x="151271" y="25111"/>
                  </a:cubicBezTo>
                  <a:cubicBezTo>
                    <a:pt x="151271" y="24203"/>
                    <a:pt x="151119" y="23447"/>
                    <a:pt x="150817" y="22691"/>
                  </a:cubicBezTo>
                  <a:cubicBezTo>
                    <a:pt x="150363" y="21934"/>
                    <a:pt x="149758" y="21329"/>
                    <a:pt x="149304" y="20724"/>
                  </a:cubicBezTo>
                  <a:cubicBezTo>
                    <a:pt x="148699" y="20270"/>
                    <a:pt x="147489" y="19817"/>
                    <a:pt x="146430" y="19514"/>
                  </a:cubicBezTo>
                  <a:cubicBezTo>
                    <a:pt x="145220" y="19060"/>
                    <a:pt x="144010" y="18758"/>
                    <a:pt x="142497" y="18304"/>
                  </a:cubicBezTo>
                  <a:cubicBezTo>
                    <a:pt x="141741" y="18153"/>
                    <a:pt x="140984" y="17850"/>
                    <a:pt x="140379" y="17699"/>
                  </a:cubicBezTo>
                  <a:cubicBezTo>
                    <a:pt x="139774" y="17548"/>
                    <a:pt x="139472" y="17396"/>
                    <a:pt x="139018" y="17245"/>
                  </a:cubicBezTo>
                  <a:cubicBezTo>
                    <a:pt x="138715" y="16943"/>
                    <a:pt x="138413" y="16791"/>
                    <a:pt x="138261" y="16489"/>
                  </a:cubicBezTo>
                  <a:cubicBezTo>
                    <a:pt x="138110" y="16186"/>
                    <a:pt x="138110" y="15884"/>
                    <a:pt x="138110" y="15430"/>
                  </a:cubicBezTo>
                  <a:cubicBezTo>
                    <a:pt x="138110" y="14522"/>
                    <a:pt x="138413" y="13917"/>
                    <a:pt x="139018" y="13615"/>
                  </a:cubicBezTo>
                  <a:cubicBezTo>
                    <a:pt x="139774" y="13161"/>
                    <a:pt x="140530" y="13010"/>
                    <a:pt x="141438" y="13010"/>
                  </a:cubicBezTo>
                  <a:cubicBezTo>
                    <a:pt x="142648" y="13010"/>
                    <a:pt x="143556" y="13161"/>
                    <a:pt x="144766" y="13615"/>
                  </a:cubicBezTo>
                  <a:cubicBezTo>
                    <a:pt x="145825" y="13917"/>
                    <a:pt x="147035" y="14674"/>
                    <a:pt x="148094" y="15430"/>
                  </a:cubicBezTo>
                  <a:lnTo>
                    <a:pt x="150363" y="11951"/>
                  </a:lnTo>
                  <a:cubicBezTo>
                    <a:pt x="149002" y="10740"/>
                    <a:pt x="147791" y="9984"/>
                    <a:pt x="146279" y="9379"/>
                  </a:cubicBezTo>
                  <a:cubicBezTo>
                    <a:pt x="144766" y="8925"/>
                    <a:pt x="143253" y="8623"/>
                    <a:pt x="141438" y="86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055;p166"/>
            <p:cNvSpPr/>
            <p:nvPr/>
          </p:nvSpPr>
          <p:spPr>
            <a:xfrm>
              <a:off x="2386150" y="1775900"/>
              <a:ext cx="4859600" cy="816900"/>
            </a:xfrm>
            <a:custGeom>
              <a:avLst/>
              <a:gdLst/>
              <a:ahLst/>
              <a:cxnLst/>
              <a:rect l="l" t="t" r="r" b="b"/>
              <a:pathLst>
                <a:path w="194384" h="32676" extrusionOk="0">
                  <a:moveTo>
                    <a:pt x="62324" y="303"/>
                  </a:moveTo>
                  <a:lnTo>
                    <a:pt x="62324" y="6203"/>
                  </a:lnTo>
                  <a:lnTo>
                    <a:pt x="68224" y="6203"/>
                  </a:lnTo>
                  <a:lnTo>
                    <a:pt x="68224" y="303"/>
                  </a:lnTo>
                  <a:close/>
                  <a:moveTo>
                    <a:pt x="86225" y="303"/>
                  </a:moveTo>
                  <a:lnTo>
                    <a:pt x="86225" y="6203"/>
                  </a:lnTo>
                  <a:lnTo>
                    <a:pt x="91973" y="6203"/>
                  </a:lnTo>
                  <a:lnTo>
                    <a:pt x="91973" y="303"/>
                  </a:lnTo>
                  <a:close/>
                  <a:moveTo>
                    <a:pt x="26624" y="13464"/>
                  </a:moveTo>
                  <a:cubicBezTo>
                    <a:pt x="28137" y="13464"/>
                    <a:pt x="29650" y="13918"/>
                    <a:pt x="30709" y="14977"/>
                  </a:cubicBezTo>
                  <a:cubicBezTo>
                    <a:pt x="31919" y="15884"/>
                    <a:pt x="32524" y="17397"/>
                    <a:pt x="32675" y="19061"/>
                  </a:cubicBezTo>
                  <a:lnTo>
                    <a:pt x="20573" y="19061"/>
                  </a:lnTo>
                  <a:lnTo>
                    <a:pt x="20573" y="18910"/>
                  </a:lnTo>
                  <a:cubicBezTo>
                    <a:pt x="20573" y="18153"/>
                    <a:pt x="20725" y="17246"/>
                    <a:pt x="21027" y="16641"/>
                  </a:cubicBezTo>
                  <a:cubicBezTo>
                    <a:pt x="21481" y="15884"/>
                    <a:pt x="21784" y="15279"/>
                    <a:pt x="22389" y="14977"/>
                  </a:cubicBezTo>
                  <a:cubicBezTo>
                    <a:pt x="22994" y="14371"/>
                    <a:pt x="23599" y="13918"/>
                    <a:pt x="24355" y="13766"/>
                  </a:cubicBezTo>
                  <a:cubicBezTo>
                    <a:pt x="25112" y="13615"/>
                    <a:pt x="25868" y="13464"/>
                    <a:pt x="26624" y="13464"/>
                  </a:cubicBezTo>
                  <a:close/>
                  <a:moveTo>
                    <a:pt x="107554" y="13464"/>
                  </a:moveTo>
                  <a:cubicBezTo>
                    <a:pt x="109067" y="13464"/>
                    <a:pt x="110579" y="13918"/>
                    <a:pt x="111638" y="14977"/>
                  </a:cubicBezTo>
                  <a:cubicBezTo>
                    <a:pt x="112848" y="15884"/>
                    <a:pt x="113454" y="17397"/>
                    <a:pt x="113605" y="19061"/>
                  </a:cubicBezTo>
                  <a:lnTo>
                    <a:pt x="101503" y="19061"/>
                  </a:lnTo>
                  <a:lnTo>
                    <a:pt x="101503" y="18910"/>
                  </a:lnTo>
                  <a:cubicBezTo>
                    <a:pt x="101503" y="18153"/>
                    <a:pt x="101654" y="17246"/>
                    <a:pt x="102108" y="16641"/>
                  </a:cubicBezTo>
                  <a:cubicBezTo>
                    <a:pt x="102411" y="15884"/>
                    <a:pt x="102865" y="15279"/>
                    <a:pt x="103318" y="14977"/>
                  </a:cubicBezTo>
                  <a:cubicBezTo>
                    <a:pt x="103924" y="14371"/>
                    <a:pt x="104529" y="13918"/>
                    <a:pt x="105285" y="13766"/>
                  </a:cubicBezTo>
                  <a:cubicBezTo>
                    <a:pt x="106041" y="13615"/>
                    <a:pt x="106646" y="13464"/>
                    <a:pt x="107554" y="13464"/>
                  </a:cubicBezTo>
                  <a:close/>
                  <a:moveTo>
                    <a:pt x="182584" y="13464"/>
                  </a:moveTo>
                  <a:cubicBezTo>
                    <a:pt x="184097" y="13464"/>
                    <a:pt x="185610" y="13918"/>
                    <a:pt x="186668" y="14977"/>
                  </a:cubicBezTo>
                  <a:cubicBezTo>
                    <a:pt x="187879" y="15884"/>
                    <a:pt x="188484" y="17397"/>
                    <a:pt x="188635" y="19061"/>
                  </a:cubicBezTo>
                  <a:lnTo>
                    <a:pt x="176533" y="19061"/>
                  </a:lnTo>
                  <a:lnTo>
                    <a:pt x="176533" y="18910"/>
                  </a:lnTo>
                  <a:cubicBezTo>
                    <a:pt x="176533" y="18153"/>
                    <a:pt x="176685" y="17246"/>
                    <a:pt x="177138" y="16641"/>
                  </a:cubicBezTo>
                  <a:cubicBezTo>
                    <a:pt x="177441" y="15884"/>
                    <a:pt x="177895" y="15279"/>
                    <a:pt x="178500" y="14977"/>
                  </a:cubicBezTo>
                  <a:cubicBezTo>
                    <a:pt x="178954" y="14371"/>
                    <a:pt x="179559" y="13918"/>
                    <a:pt x="180315" y="13766"/>
                  </a:cubicBezTo>
                  <a:cubicBezTo>
                    <a:pt x="181071" y="13615"/>
                    <a:pt x="181828" y="13464"/>
                    <a:pt x="182584" y="13464"/>
                  </a:cubicBezTo>
                  <a:close/>
                  <a:moveTo>
                    <a:pt x="12254" y="9077"/>
                  </a:moveTo>
                  <a:cubicBezTo>
                    <a:pt x="11648" y="9077"/>
                    <a:pt x="10892" y="9228"/>
                    <a:pt x="10287" y="9380"/>
                  </a:cubicBezTo>
                  <a:cubicBezTo>
                    <a:pt x="9833" y="9682"/>
                    <a:pt x="9077" y="9985"/>
                    <a:pt x="8472" y="10590"/>
                  </a:cubicBezTo>
                  <a:cubicBezTo>
                    <a:pt x="7867" y="10892"/>
                    <a:pt x="7110" y="11497"/>
                    <a:pt x="6808" y="12254"/>
                  </a:cubicBezTo>
                  <a:cubicBezTo>
                    <a:pt x="6203" y="12859"/>
                    <a:pt x="5749" y="13615"/>
                    <a:pt x="5295" y="14371"/>
                  </a:cubicBezTo>
                  <a:lnTo>
                    <a:pt x="5295" y="9228"/>
                  </a:lnTo>
                  <a:lnTo>
                    <a:pt x="1" y="9228"/>
                  </a:lnTo>
                  <a:lnTo>
                    <a:pt x="1" y="32070"/>
                  </a:lnTo>
                  <a:lnTo>
                    <a:pt x="5749" y="32070"/>
                  </a:lnTo>
                  <a:lnTo>
                    <a:pt x="5749" y="18305"/>
                  </a:lnTo>
                  <a:cubicBezTo>
                    <a:pt x="6354" y="16943"/>
                    <a:pt x="7564" y="16035"/>
                    <a:pt x="8774" y="15279"/>
                  </a:cubicBezTo>
                  <a:cubicBezTo>
                    <a:pt x="10136" y="14674"/>
                    <a:pt x="11800" y="14371"/>
                    <a:pt x="13615" y="14371"/>
                  </a:cubicBezTo>
                  <a:lnTo>
                    <a:pt x="13615" y="9077"/>
                  </a:lnTo>
                  <a:close/>
                  <a:moveTo>
                    <a:pt x="62324" y="9228"/>
                  </a:moveTo>
                  <a:lnTo>
                    <a:pt x="62324" y="32070"/>
                  </a:lnTo>
                  <a:lnTo>
                    <a:pt x="68224" y="32070"/>
                  </a:lnTo>
                  <a:lnTo>
                    <a:pt x="68224" y="9228"/>
                  </a:lnTo>
                  <a:close/>
                  <a:moveTo>
                    <a:pt x="86225" y="9228"/>
                  </a:moveTo>
                  <a:lnTo>
                    <a:pt x="86225" y="32070"/>
                  </a:lnTo>
                  <a:lnTo>
                    <a:pt x="91973" y="32070"/>
                  </a:lnTo>
                  <a:lnTo>
                    <a:pt x="91973" y="9228"/>
                  </a:lnTo>
                  <a:close/>
                  <a:moveTo>
                    <a:pt x="137052" y="9077"/>
                  </a:moveTo>
                  <a:cubicBezTo>
                    <a:pt x="134934" y="9077"/>
                    <a:pt x="133270" y="9380"/>
                    <a:pt x="131606" y="10136"/>
                  </a:cubicBezTo>
                  <a:cubicBezTo>
                    <a:pt x="130093" y="10892"/>
                    <a:pt x="128732" y="12102"/>
                    <a:pt x="127976" y="13615"/>
                  </a:cubicBezTo>
                  <a:lnTo>
                    <a:pt x="127976" y="9228"/>
                  </a:lnTo>
                  <a:lnTo>
                    <a:pt x="122681" y="9228"/>
                  </a:lnTo>
                  <a:lnTo>
                    <a:pt x="122681" y="32070"/>
                  </a:lnTo>
                  <a:lnTo>
                    <a:pt x="128581" y="32070"/>
                  </a:lnTo>
                  <a:lnTo>
                    <a:pt x="128581" y="18758"/>
                  </a:lnTo>
                  <a:cubicBezTo>
                    <a:pt x="128732" y="18002"/>
                    <a:pt x="129034" y="17397"/>
                    <a:pt x="129488" y="16792"/>
                  </a:cubicBezTo>
                  <a:cubicBezTo>
                    <a:pt x="129791" y="16187"/>
                    <a:pt x="130396" y="15733"/>
                    <a:pt x="131001" y="15279"/>
                  </a:cubicBezTo>
                  <a:cubicBezTo>
                    <a:pt x="131606" y="14977"/>
                    <a:pt x="132060" y="14523"/>
                    <a:pt x="132665" y="14371"/>
                  </a:cubicBezTo>
                  <a:cubicBezTo>
                    <a:pt x="133270" y="14220"/>
                    <a:pt x="133875" y="13918"/>
                    <a:pt x="134329" y="13918"/>
                  </a:cubicBezTo>
                  <a:cubicBezTo>
                    <a:pt x="135539" y="13918"/>
                    <a:pt x="136447" y="14371"/>
                    <a:pt x="137052" y="15279"/>
                  </a:cubicBezTo>
                  <a:cubicBezTo>
                    <a:pt x="137657" y="16035"/>
                    <a:pt x="137959" y="17548"/>
                    <a:pt x="137959" y="19212"/>
                  </a:cubicBezTo>
                  <a:lnTo>
                    <a:pt x="137959" y="32070"/>
                  </a:lnTo>
                  <a:lnTo>
                    <a:pt x="143859" y="32070"/>
                  </a:lnTo>
                  <a:lnTo>
                    <a:pt x="143859" y="18002"/>
                  </a:lnTo>
                  <a:lnTo>
                    <a:pt x="143708" y="18002"/>
                  </a:lnTo>
                  <a:cubicBezTo>
                    <a:pt x="143708" y="16792"/>
                    <a:pt x="143405" y="15733"/>
                    <a:pt x="143405" y="14674"/>
                  </a:cubicBezTo>
                  <a:cubicBezTo>
                    <a:pt x="143254" y="13615"/>
                    <a:pt x="142951" y="12708"/>
                    <a:pt x="142497" y="11951"/>
                  </a:cubicBezTo>
                  <a:cubicBezTo>
                    <a:pt x="141892" y="11195"/>
                    <a:pt x="141439" y="10438"/>
                    <a:pt x="140380" y="9833"/>
                  </a:cubicBezTo>
                  <a:cubicBezTo>
                    <a:pt x="139472" y="9228"/>
                    <a:pt x="138413" y="9077"/>
                    <a:pt x="137052" y="9077"/>
                  </a:cubicBezTo>
                  <a:close/>
                  <a:moveTo>
                    <a:pt x="26624" y="8623"/>
                  </a:moveTo>
                  <a:cubicBezTo>
                    <a:pt x="24809" y="8623"/>
                    <a:pt x="22994" y="9077"/>
                    <a:pt x="21481" y="9531"/>
                  </a:cubicBezTo>
                  <a:cubicBezTo>
                    <a:pt x="19968" y="10136"/>
                    <a:pt x="18607" y="11044"/>
                    <a:pt x="17699" y="12254"/>
                  </a:cubicBezTo>
                  <a:cubicBezTo>
                    <a:pt x="16489" y="13313"/>
                    <a:pt x="15733" y="14523"/>
                    <a:pt x="15279" y="16035"/>
                  </a:cubicBezTo>
                  <a:cubicBezTo>
                    <a:pt x="14674" y="17548"/>
                    <a:pt x="14523" y="19061"/>
                    <a:pt x="14523" y="20574"/>
                  </a:cubicBezTo>
                  <a:cubicBezTo>
                    <a:pt x="14523" y="22086"/>
                    <a:pt x="14825" y="23599"/>
                    <a:pt x="15279" y="25112"/>
                  </a:cubicBezTo>
                  <a:cubicBezTo>
                    <a:pt x="15733" y="26624"/>
                    <a:pt x="16489" y="27683"/>
                    <a:pt x="17699" y="28893"/>
                  </a:cubicBezTo>
                  <a:cubicBezTo>
                    <a:pt x="18758" y="29952"/>
                    <a:pt x="19968" y="30709"/>
                    <a:pt x="21481" y="31314"/>
                  </a:cubicBezTo>
                  <a:cubicBezTo>
                    <a:pt x="22994" y="31919"/>
                    <a:pt x="24658" y="32373"/>
                    <a:pt x="26322" y="32373"/>
                  </a:cubicBezTo>
                  <a:cubicBezTo>
                    <a:pt x="26796" y="32425"/>
                    <a:pt x="27252" y="32450"/>
                    <a:pt x="27692" y="32450"/>
                  </a:cubicBezTo>
                  <a:cubicBezTo>
                    <a:pt x="29773" y="32450"/>
                    <a:pt x="31479" y="31886"/>
                    <a:pt x="32978" y="31011"/>
                  </a:cubicBezTo>
                  <a:cubicBezTo>
                    <a:pt x="34944" y="29801"/>
                    <a:pt x="36154" y="28440"/>
                    <a:pt x="37062" y="26624"/>
                  </a:cubicBezTo>
                  <a:lnTo>
                    <a:pt x="31919" y="25263"/>
                  </a:lnTo>
                  <a:cubicBezTo>
                    <a:pt x="31465" y="26171"/>
                    <a:pt x="30709" y="26927"/>
                    <a:pt x="29801" y="27532"/>
                  </a:cubicBezTo>
                  <a:cubicBezTo>
                    <a:pt x="28893" y="28137"/>
                    <a:pt x="27683" y="28288"/>
                    <a:pt x="26624" y="28288"/>
                  </a:cubicBezTo>
                  <a:cubicBezTo>
                    <a:pt x="25868" y="28288"/>
                    <a:pt x="25112" y="28137"/>
                    <a:pt x="24355" y="27986"/>
                  </a:cubicBezTo>
                  <a:cubicBezTo>
                    <a:pt x="23599" y="27683"/>
                    <a:pt x="22994" y="27381"/>
                    <a:pt x="22389" y="26776"/>
                  </a:cubicBezTo>
                  <a:cubicBezTo>
                    <a:pt x="21784" y="26171"/>
                    <a:pt x="21481" y="25717"/>
                    <a:pt x="21027" y="25112"/>
                  </a:cubicBezTo>
                  <a:cubicBezTo>
                    <a:pt x="20725" y="24355"/>
                    <a:pt x="20573" y="23599"/>
                    <a:pt x="20573" y="22691"/>
                  </a:cubicBezTo>
                  <a:lnTo>
                    <a:pt x="38121" y="22691"/>
                  </a:lnTo>
                  <a:cubicBezTo>
                    <a:pt x="38121" y="22389"/>
                    <a:pt x="38272" y="22086"/>
                    <a:pt x="38272" y="21632"/>
                  </a:cubicBezTo>
                  <a:lnTo>
                    <a:pt x="38272" y="20574"/>
                  </a:lnTo>
                  <a:cubicBezTo>
                    <a:pt x="38272" y="19061"/>
                    <a:pt x="38121" y="17548"/>
                    <a:pt x="37516" y="16035"/>
                  </a:cubicBezTo>
                  <a:cubicBezTo>
                    <a:pt x="36911" y="14523"/>
                    <a:pt x="36154" y="13313"/>
                    <a:pt x="35247" y="12254"/>
                  </a:cubicBezTo>
                  <a:cubicBezTo>
                    <a:pt x="34339" y="11044"/>
                    <a:pt x="32978" y="10287"/>
                    <a:pt x="31465" y="9531"/>
                  </a:cubicBezTo>
                  <a:cubicBezTo>
                    <a:pt x="29952" y="9077"/>
                    <a:pt x="28288" y="8623"/>
                    <a:pt x="26624" y="8623"/>
                  </a:cubicBezTo>
                  <a:close/>
                  <a:moveTo>
                    <a:pt x="107554" y="8623"/>
                  </a:moveTo>
                  <a:cubicBezTo>
                    <a:pt x="105890" y="8623"/>
                    <a:pt x="103924" y="9077"/>
                    <a:pt x="102411" y="9531"/>
                  </a:cubicBezTo>
                  <a:cubicBezTo>
                    <a:pt x="100898" y="10136"/>
                    <a:pt x="99537" y="11044"/>
                    <a:pt x="98629" y="12254"/>
                  </a:cubicBezTo>
                  <a:cubicBezTo>
                    <a:pt x="97419" y="13313"/>
                    <a:pt x="96663" y="14523"/>
                    <a:pt x="96209" y="16035"/>
                  </a:cubicBezTo>
                  <a:cubicBezTo>
                    <a:pt x="95604" y="17548"/>
                    <a:pt x="95452" y="19061"/>
                    <a:pt x="95452" y="20574"/>
                  </a:cubicBezTo>
                  <a:cubicBezTo>
                    <a:pt x="95452" y="22086"/>
                    <a:pt x="95604" y="23599"/>
                    <a:pt x="96209" y="25112"/>
                  </a:cubicBezTo>
                  <a:cubicBezTo>
                    <a:pt x="96663" y="26624"/>
                    <a:pt x="97419" y="27683"/>
                    <a:pt x="98629" y="28893"/>
                  </a:cubicBezTo>
                  <a:cubicBezTo>
                    <a:pt x="99688" y="29952"/>
                    <a:pt x="100898" y="30709"/>
                    <a:pt x="102411" y="31314"/>
                  </a:cubicBezTo>
                  <a:cubicBezTo>
                    <a:pt x="103924" y="31919"/>
                    <a:pt x="105587" y="32373"/>
                    <a:pt x="107251" y="32373"/>
                  </a:cubicBezTo>
                  <a:cubicBezTo>
                    <a:pt x="107726" y="32425"/>
                    <a:pt x="108187" y="32450"/>
                    <a:pt x="108633" y="32450"/>
                  </a:cubicBezTo>
                  <a:cubicBezTo>
                    <a:pt x="110747" y="32450"/>
                    <a:pt x="112533" y="31886"/>
                    <a:pt x="113907" y="31011"/>
                  </a:cubicBezTo>
                  <a:cubicBezTo>
                    <a:pt x="115874" y="29801"/>
                    <a:pt x="117235" y="28440"/>
                    <a:pt x="117992" y="26624"/>
                  </a:cubicBezTo>
                  <a:lnTo>
                    <a:pt x="112848" y="25263"/>
                  </a:lnTo>
                  <a:cubicBezTo>
                    <a:pt x="112395" y="26171"/>
                    <a:pt x="111638" y="26927"/>
                    <a:pt x="110731" y="27532"/>
                  </a:cubicBezTo>
                  <a:cubicBezTo>
                    <a:pt x="109823" y="28137"/>
                    <a:pt x="108613" y="28288"/>
                    <a:pt x="107554" y="28288"/>
                  </a:cubicBezTo>
                  <a:cubicBezTo>
                    <a:pt x="106798" y="28288"/>
                    <a:pt x="106041" y="28137"/>
                    <a:pt x="105285" y="27986"/>
                  </a:cubicBezTo>
                  <a:cubicBezTo>
                    <a:pt x="104529" y="27683"/>
                    <a:pt x="103924" y="27381"/>
                    <a:pt x="103318" y="26776"/>
                  </a:cubicBezTo>
                  <a:cubicBezTo>
                    <a:pt x="102865" y="26171"/>
                    <a:pt x="102411" y="25717"/>
                    <a:pt x="102108" y="25112"/>
                  </a:cubicBezTo>
                  <a:cubicBezTo>
                    <a:pt x="101654" y="24355"/>
                    <a:pt x="101503" y="23599"/>
                    <a:pt x="101503" y="22691"/>
                  </a:cubicBezTo>
                  <a:lnTo>
                    <a:pt x="119051" y="22691"/>
                  </a:lnTo>
                  <a:cubicBezTo>
                    <a:pt x="119051" y="22389"/>
                    <a:pt x="119051" y="22086"/>
                    <a:pt x="119202" y="21632"/>
                  </a:cubicBezTo>
                  <a:lnTo>
                    <a:pt x="119202" y="20574"/>
                  </a:lnTo>
                  <a:cubicBezTo>
                    <a:pt x="119202" y="19061"/>
                    <a:pt x="119051" y="17548"/>
                    <a:pt x="118445" y="16035"/>
                  </a:cubicBezTo>
                  <a:cubicBezTo>
                    <a:pt x="117840" y="14523"/>
                    <a:pt x="117084" y="13313"/>
                    <a:pt x="116176" y="12254"/>
                  </a:cubicBezTo>
                  <a:cubicBezTo>
                    <a:pt x="115269" y="11044"/>
                    <a:pt x="113907" y="10287"/>
                    <a:pt x="112395" y="9531"/>
                  </a:cubicBezTo>
                  <a:cubicBezTo>
                    <a:pt x="110882" y="9077"/>
                    <a:pt x="109218" y="8623"/>
                    <a:pt x="107554" y="8623"/>
                  </a:cubicBezTo>
                  <a:close/>
                  <a:moveTo>
                    <a:pt x="182584" y="8623"/>
                  </a:moveTo>
                  <a:cubicBezTo>
                    <a:pt x="180769" y="8623"/>
                    <a:pt x="178954" y="9077"/>
                    <a:pt x="177441" y="9531"/>
                  </a:cubicBezTo>
                  <a:cubicBezTo>
                    <a:pt x="175928" y="10136"/>
                    <a:pt x="174718" y="11044"/>
                    <a:pt x="173659" y="12254"/>
                  </a:cubicBezTo>
                  <a:cubicBezTo>
                    <a:pt x="172600" y="13313"/>
                    <a:pt x="171844" y="14523"/>
                    <a:pt x="171239" y="16035"/>
                  </a:cubicBezTo>
                  <a:cubicBezTo>
                    <a:pt x="170634" y="17548"/>
                    <a:pt x="170483" y="19061"/>
                    <a:pt x="170483" y="20574"/>
                  </a:cubicBezTo>
                  <a:cubicBezTo>
                    <a:pt x="170483" y="22086"/>
                    <a:pt x="170634" y="23599"/>
                    <a:pt x="171239" y="25112"/>
                  </a:cubicBezTo>
                  <a:cubicBezTo>
                    <a:pt x="171844" y="26624"/>
                    <a:pt x="172600" y="27683"/>
                    <a:pt x="173659" y="28893"/>
                  </a:cubicBezTo>
                  <a:cubicBezTo>
                    <a:pt x="174869" y="29952"/>
                    <a:pt x="175928" y="30709"/>
                    <a:pt x="177441" y="31314"/>
                  </a:cubicBezTo>
                  <a:cubicBezTo>
                    <a:pt x="178954" y="31919"/>
                    <a:pt x="180769" y="32373"/>
                    <a:pt x="182433" y="32373"/>
                  </a:cubicBezTo>
                  <a:cubicBezTo>
                    <a:pt x="182881" y="32425"/>
                    <a:pt x="183320" y="32450"/>
                    <a:pt x="183749" y="32450"/>
                  </a:cubicBezTo>
                  <a:cubicBezTo>
                    <a:pt x="185782" y="32450"/>
                    <a:pt x="187590" y="31886"/>
                    <a:pt x="189089" y="31011"/>
                  </a:cubicBezTo>
                  <a:cubicBezTo>
                    <a:pt x="190904" y="29801"/>
                    <a:pt x="192265" y="28440"/>
                    <a:pt x="193022" y="26624"/>
                  </a:cubicBezTo>
                  <a:lnTo>
                    <a:pt x="187879" y="25263"/>
                  </a:lnTo>
                  <a:cubicBezTo>
                    <a:pt x="187576" y="26171"/>
                    <a:pt x="186820" y="26927"/>
                    <a:pt x="185761" y="27532"/>
                  </a:cubicBezTo>
                  <a:cubicBezTo>
                    <a:pt x="184853" y="28137"/>
                    <a:pt x="183794" y="28288"/>
                    <a:pt x="182584" y="28288"/>
                  </a:cubicBezTo>
                  <a:cubicBezTo>
                    <a:pt x="181828" y="28288"/>
                    <a:pt x="181071" y="28137"/>
                    <a:pt x="180315" y="27986"/>
                  </a:cubicBezTo>
                  <a:cubicBezTo>
                    <a:pt x="179559" y="27683"/>
                    <a:pt x="178954" y="27381"/>
                    <a:pt x="178500" y="26776"/>
                  </a:cubicBezTo>
                  <a:cubicBezTo>
                    <a:pt x="177895" y="26171"/>
                    <a:pt x="177441" y="25717"/>
                    <a:pt x="177138" y="25112"/>
                  </a:cubicBezTo>
                  <a:cubicBezTo>
                    <a:pt x="176685" y="24355"/>
                    <a:pt x="176533" y="23599"/>
                    <a:pt x="176533" y="22691"/>
                  </a:cubicBezTo>
                  <a:lnTo>
                    <a:pt x="194081" y="22691"/>
                  </a:lnTo>
                  <a:cubicBezTo>
                    <a:pt x="194081" y="22389"/>
                    <a:pt x="194081" y="22086"/>
                    <a:pt x="194383" y="21632"/>
                  </a:cubicBezTo>
                  <a:lnTo>
                    <a:pt x="194383" y="20574"/>
                  </a:lnTo>
                  <a:cubicBezTo>
                    <a:pt x="194383" y="19061"/>
                    <a:pt x="194081" y="17548"/>
                    <a:pt x="193627" y="16035"/>
                  </a:cubicBezTo>
                  <a:cubicBezTo>
                    <a:pt x="193022" y="14523"/>
                    <a:pt x="192265" y="13313"/>
                    <a:pt x="191358" y="12254"/>
                  </a:cubicBezTo>
                  <a:cubicBezTo>
                    <a:pt x="190299" y="11044"/>
                    <a:pt x="189089" y="10287"/>
                    <a:pt x="187576" y="9531"/>
                  </a:cubicBezTo>
                  <a:cubicBezTo>
                    <a:pt x="186063" y="9077"/>
                    <a:pt x="184248" y="8623"/>
                    <a:pt x="182584" y="8623"/>
                  </a:cubicBezTo>
                  <a:close/>
                  <a:moveTo>
                    <a:pt x="72913" y="1"/>
                  </a:moveTo>
                  <a:lnTo>
                    <a:pt x="72913" y="26776"/>
                  </a:lnTo>
                  <a:cubicBezTo>
                    <a:pt x="72913" y="28742"/>
                    <a:pt x="73518" y="29952"/>
                    <a:pt x="74426" y="31011"/>
                  </a:cubicBezTo>
                  <a:cubicBezTo>
                    <a:pt x="75333" y="31919"/>
                    <a:pt x="76846" y="32524"/>
                    <a:pt x="78661" y="32524"/>
                  </a:cubicBezTo>
                  <a:cubicBezTo>
                    <a:pt x="79418" y="32524"/>
                    <a:pt x="80325" y="32373"/>
                    <a:pt x="81384" y="32070"/>
                  </a:cubicBezTo>
                  <a:cubicBezTo>
                    <a:pt x="82594" y="31919"/>
                    <a:pt x="83351" y="31616"/>
                    <a:pt x="84258" y="31162"/>
                  </a:cubicBezTo>
                  <a:lnTo>
                    <a:pt x="83502" y="26624"/>
                  </a:lnTo>
                  <a:cubicBezTo>
                    <a:pt x="83199" y="26776"/>
                    <a:pt x="82746" y="27078"/>
                    <a:pt x="82443" y="27078"/>
                  </a:cubicBezTo>
                  <a:cubicBezTo>
                    <a:pt x="81989" y="27229"/>
                    <a:pt x="81687" y="27229"/>
                    <a:pt x="81233" y="27229"/>
                  </a:cubicBezTo>
                  <a:cubicBezTo>
                    <a:pt x="80477" y="27229"/>
                    <a:pt x="79871" y="27078"/>
                    <a:pt x="79569" y="26473"/>
                  </a:cubicBezTo>
                  <a:cubicBezTo>
                    <a:pt x="79115" y="26019"/>
                    <a:pt x="78964" y="25263"/>
                    <a:pt x="78964" y="24507"/>
                  </a:cubicBezTo>
                  <a:lnTo>
                    <a:pt x="78964" y="1"/>
                  </a:lnTo>
                  <a:close/>
                  <a:moveTo>
                    <a:pt x="49315" y="8775"/>
                  </a:moveTo>
                  <a:cubicBezTo>
                    <a:pt x="47953" y="8775"/>
                    <a:pt x="46895" y="9077"/>
                    <a:pt x="45684" y="9380"/>
                  </a:cubicBezTo>
                  <a:cubicBezTo>
                    <a:pt x="44625" y="9833"/>
                    <a:pt x="43567" y="10287"/>
                    <a:pt x="42810" y="10892"/>
                  </a:cubicBezTo>
                  <a:cubicBezTo>
                    <a:pt x="42054" y="11497"/>
                    <a:pt x="41298" y="12405"/>
                    <a:pt x="40995" y="13313"/>
                  </a:cubicBezTo>
                  <a:cubicBezTo>
                    <a:pt x="40541" y="14371"/>
                    <a:pt x="40239" y="15279"/>
                    <a:pt x="40239" y="16641"/>
                  </a:cubicBezTo>
                  <a:cubicBezTo>
                    <a:pt x="40239" y="17548"/>
                    <a:pt x="40390" y="18305"/>
                    <a:pt x="40541" y="18910"/>
                  </a:cubicBezTo>
                  <a:cubicBezTo>
                    <a:pt x="40995" y="19363"/>
                    <a:pt x="41298" y="19968"/>
                    <a:pt x="41903" y="20574"/>
                  </a:cubicBezTo>
                  <a:cubicBezTo>
                    <a:pt x="42508" y="21179"/>
                    <a:pt x="43415" y="21481"/>
                    <a:pt x="44323" y="21935"/>
                  </a:cubicBezTo>
                  <a:cubicBezTo>
                    <a:pt x="45533" y="22238"/>
                    <a:pt x="46592" y="22691"/>
                    <a:pt x="48105" y="22994"/>
                  </a:cubicBezTo>
                  <a:cubicBezTo>
                    <a:pt x="49920" y="23599"/>
                    <a:pt x="51130" y="23901"/>
                    <a:pt x="51886" y="24355"/>
                  </a:cubicBezTo>
                  <a:cubicBezTo>
                    <a:pt x="52643" y="24658"/>
                    <a:pt x="53097" y="25263"/>
                    <a:pt x="53097" y="26019"/>
                  </a:cubicBezTo>
                  <a:cubicBezTo>
                    <a:pt x="53097" y="26776"/>
                    <a:pt x="52643" y="27532"/>
                    <a:pt x="52189" y="27986"/>
                  </a:cubicBezTo>
                  <a:cubicBezTo>
                    <a:pt x="51281" y="28288"/>
                    <a:pt x="50676" y="28440"/>
                    <a:pt x="49315" y="28440"/>
                  </a:cubicBezTo>
                  <a:cubicBezTo>
                    <a:pt x="47953" y="28440"/>
                    <a:pt x="46592" y="28288"/>
                    <a:pt x="45382" y="27683"/>
                  </a:cubicBezTo>
                  <a:cubicBezTo>
                    <a:pt x="44020" y="27229"/>
                    <a:pt x="42659" y="26473"/>
                    <a:pt x="41146" y="25414"/>
                  </a:cubicBezTo>
                  <a:lnTo>
                    <a:pt x="38877" y="29045"/>
                  </a:lnTo>
                  <a:cubicBezTo>
                    <a:pt x="40239" y="30255"/>
                    <a:pt x="41751" y="31162"/>
                    <a:pt x="43567" y="31768"/>
                  </a:cubicBezTo>
                  <a:cubicBezTo>
                    <a:pt x="45533" y="32221"/>
                    <a:pt x="47348" y="32675"/>
                    <a:pt x="49315" y="32675"/>
                  </a:cubicBezTo>
                  <a:cubicBezTo>
                    <a:pt x="52945" y="32675"/>
                    <a:pt x="54912" y="31919"/>
                    <a:pt x="56727" y="30557"/>
                  </a:cubicBezTo>
                  <a:cubicBezTo>
                    <a:pt x="58391" y="29347"/>
                    <a:pt x="59147" y="27532"/>
                    <a:pt x="59147" y="25263"/>
                  </a:cubicBezTo>
                  <a:cubicBezTo>
                    <a:pt x="59147" y="24355"/>
                    <a:pt x="58996" y="23599"/>
                    <a:pt x="58542" y="22843"/>
                  </a:cubicBezTo>
                  <a:cubicBezTo>
                    <a:pt x="58240" y="22086"/>
                    <a:pt x="57635" y="21481"/>
                    <a:pt x="57030" y="20876"/>
                  </a:cubicBezTo>
                  <a:cubicBezTo>
                    <a:pt x="56273" y="20422"/>
                    <a:pt x="55366" y="19968"/>
                    <a:pt x="54156" y="19666"/>
                  </a:cubicBezTo>
                  <a:cubicBezTo>
                    <a:pt x="53097" y="19212"/>
                    <a:pt x="51735" y="18910"/>
                    <a:pt x="50222" y="18456"/>
                  </a:cubicBezTo>
                  <a:cubicBezTo>
                    <a:pt x="49466" y="18305"/>
                    <a:pt x="48710" y="18153"/>
                    <a:pt x="48105" y="17851"/>
                  </a:cubicBezTo>
                  <a:cubicBezTo>
                    <a:pt x="47651" y="17699"/>
                    <a:pt x="47197" y="17548"/>
                    <a:pt x="46895" y="17397"/>
                  </a:cubicBezTo>
                  <a:cubicBezTo>
                    <a:pt x="46441" y="17094"/>
                    <a:pt x="46289" y="16943"/>
                    <a:pt x="46138" y="16641"/>
                  </a:cubicBezTo>
                  <a:cubicBezTo>
                    <a:pt x="45836" y="16338"/>
                    <a:pt x="45836" y="16035"/>
                    <a:pt x="45836" y="15582"/>
                  </a:cubicBezTo>
                  <a:cubicBezTo>
                    <a:pt x="45836" y="14674"/>
                    <a:pt x="46289" y="14069"/>
                    <a:pt x="46895" y="13766"/>
                  </a:cubicBezTo>
                  <a:cubicBezTo>
                    <a:pt x="47651" y="13313"/>
                    <a:pt x="48407" y="13161"/>
                    <a:pt x="49315" y="13161"/>
                  </a:cubicBezTo>
                  <a:cubicBezTo>
                    <a:pt x="50374" y="13161"/>
                    <a:pt x="51433" y="13313"/>
                    <a:pt x="52492" y="13766"/>
                  </a:cubicBezTo>
                  <a:cubicBezTo>
                    <a:pt x="53702" y="14069"/>
                    <a:pt x="54761" y="14825"/>
                    <a:pt x="55971" y="15582"/>
                  </a:cubicBezTo>
                  <a:lnTo>
                    <a:pt x="58240" y="12102"/>
                  </a:lnTo>
                  <a:cubicBezTo>
                    <a:pt x="56878" y="10892"/>
                    <a:pt x="55517" y="10136"/>
                    <a:pt x="54004" y="9531"/>
                  </a:cubicBezTo>
                  <a:cubicBezTo>
                    <a:pt x="52492" y="9077"/>
                    <a:pt x="50979" y="8775"/>
                    <a:pt x="49315" y="8775"/>
                  </a:cubicBezTo>
                  <a:close/>
                  <a:moveTo>
                    <a:pt x="158532" y="8775"/>
                  </a:moveTo>
                  <a:cubicBezTo>
                    <a:pt x="156717" y="8775"/>
                    <a:pt x="155053" y="9228"/>
                    <a:pt x="153540" y="9833"/>
                  </a:cubicBezTo>
                  <a:cubicBezTo>
                    <a:pt x="152028" y="10287"/>
                    <a:pt x="150666" y="11346"/>
                    <a:pt x="149758" y="12405"/>
                  </a:cubicBezTo>
                  <a:cubicBezTo>
                    <a:pt x="148548" y="13615"/>
                    <a:pt x="147792" y="14674"/>
                    <a:pt x="147187" y="16187"/>
                  </a:cubicBezTo>
                  <a:cubicBezTo>
                    <a:pt x="146733" y="17699"/>
                    <a:pt x="146431" y="19212"/>
                    <a:pt x="146431" y="20725"/>
                  </a:cubicBezTo>
                  <a:cubicBezTo>
                    <a:pt x="146733" y="22238"/>
                    <a:pt x="147036" y="23750"/>
                    <a:pt x="147641" y="25263"/>
                  </a:cubicBezTo>
                  <a:cubicBezTo>
                    <a:pt x="148246" y="26776"/>
                    <a:pt x="149002" y="27986"/>
                    <a:pt x="150061" y="29045"/>
                  </a:cubicBezTo>
                  <a:cubicBezTo>
                    <a:pt x="151271" y="30255"/>
                    <a:pt x="152330" y="31011"/>
                    <a:pt x="153843" y="31768"/>
                  </a:cubicBezTo>
                  <a:cubicBezTo>
                    <a:pt x="155355" y="32373"/>
                    <a:pt x="157019" y="32675"/>
                    <a:pt x="158986" y="32675"/>
                  </a:cubicBezTo>
                  <a:cubicBezTo>
                    <a:pt x="161406" y="32675"/>
                    <a:pt x="163675" y="32070"/>
                    <a:pt x="165339" y="31011"/>
                  </a:cubicBezTo>
                  <a:cubicBezTo>
                    <a:pt x="167306" y="29801"/>
                    <a:pt x="168365" y="28440"/>
                    <a:pt x="169424" y="26624"/>
                  </a:cubicBezTo>
                  <a:lnTo>
                    <a:pt x="163675" y="24960"/>
                  </a:lnTo>
                  <a:cubicBezTo>
                    <a:pt x="163373" y="25717"/>
                    <a:pt x="162768" y="26171"/>
                    <a:pt x="161860" y="26776"/>
                  </a:cubicBezTo>
                  <a:cubicBezTo>
                    <a:pt x="160801" y="27381"/>
                    <a:pt x="159894" y="27532"/>
                    <a:pt x="158986" y="27532"/>
                  </a:cubicBezTo>
                  <a:cubicBezTo>
                    <a:pt x="158230" y="27532"/>
                    <a:pt x="157473" y="27381"/>
                    <a:pt x="156717" y="26927"/>
                  </a:cubicBezTo>
                  <a:cubicBezTo>
                    <a:pt x="155961" y="26624"/>
                    <a:pt x="155355" y="26171"/>
                    <a:pt x="154750" y="25717"/>
                  </a:cubicBezTo>
                  <a:cubicBezTo>
                    <a:pt x="154297" y="25112"/>
                    <a:pt x="153843" y="24355"/>
                    <a:pt x="153540" y="23448"/>
                  </a:cubicBezTo>
                  <a:cubicBezTo>
                    <a:pt x="153086" y="22691"/>
                    <a:pt x="152935" y="21632"/>
                    <a:pt x="152935" y="20574"/>
                  </a:cubicBezTo>
                  <a:cubicBezTo>
                    <a:pt x="152935" y="19666"/>
                    <a:pt x="153086" y="18607"/>
                    <a:pt x="153238" y="17699"/>
                  </a:cubicBezTo>
                  <a:cubicBezTo>
                    <a:pt x="153692" y="16943"/>
                    <a:pt x="153994" y="16187"/>
                    <a:pt x="154599" y="15733"/>
                  </a:cubicBezTo>
                  <a:cubicBezTo>
                    <a:pt x="155204" y="15128"/>
                    <a:pt x="155809" y="14523"/>
                    <a:pt x="156566" y="14371"/>
                  </a:cubicBezTo>
                  <a:cubicBezTo>
                    <a:pt x="157322" y="13918"/>
                    <a:pt x="158078" y="13766"/>
                    <a:pt x="158835" y="13766"/>
                  </a:cubicBezTo>
                  <a:cubicBezTo>
                    <a:pt x="159742" y="13766"/>
                    <a:pt x="160650" y="13918"/>
                    <a:pt x="161406" y="14523"/>
                  </a:cubicBezTo>
                  <a:cubicBezTo>
                    <a:pt x="162163" y="14825"/>
                    <a:pt x="162919" y="15733"/>
                    <a:pt x="163373" y="16489"/>
                  </a:cubicBezTo>
                  <a:lnTo>
                    <a:pt x="168970" y="14674"/>
                  </a:lnTo>
                  <a:cubicBezTo>
                    <a:pt x="168062" y="13010"/>
                    <a:pt x="166701" y="11497"/>
                    <a:pt x="165037" y="10590"/>
                  </a:cubicBezTo>
                  <a:cubicBezTo>
                    <a:pt x="163373" y="9380"/>
                    <a:pt x="161104" y="8775"/>
                    <a:pt x="158532" y="877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 name="Google Shape;1322;p177" descr="layers.png"/>
          <p:cNvPicPr preferRelativeResize="0">
            <a:picLocks noChangeAspect="1"/>
          </p:cNvPicPr>
          <p:nvPr/>
        </p:nvPicPr>
        <p:blipFill rotWithShape="1">
          <a:blip r:embed="rId3">
            <a:alphaModFix/>
          </a:blip>
          <a:srcRect/>
          <a:stretch/>
        </p:blipFill>
        <p:spPr>
          <a:xfrm>
            <a:off x="3537858" y="297074"/>
            <a:ext cx="5974631" cy="3695555"/>
          </a:xfrm>
          <a:prstGeom prst="rect">
            <a:avLst/>
          </a:prstGeom>
          <a:noFill/>
          <a:ln>
            <a:noFill/>
          </a:ln>
        </p:spPr>
      </p:pic>
      <p:grpSp>
        <p:nvGrpSpPr>
          <p:cNvPr id="3" name="Google Shape;1326;p177"/>
          <p:cNvGrpSpPr>
            <a:grpSpLocks noChangeAspect="1"/>
          </p:cNvGrpSpPr>
          <p:nvPr/>
        </p:nvGrpSpPr>
        <p:grpSpPr>
          <a:xfrm>
            <a:off x="5603393" y="4594386"/>
            <a:ext cx="1723417" cy="339300"/>
            <a:chOff x="500850" y="326199"/>
            <a:chExt cx="1723417" cy="339300"/>
          </a:xfrm>
        </p:grpSpPr>
        <p:sp>
          <p:nvSpPr>
            <p:cNvPr id="12" name="Google Shape;1327;p177"/>
            <p:cNvSpPr/>
            <p:nvPr/>
          </p:nvSpPr>
          <p:spPr>
            <a:xfrm>
              <a:off x="933667" y="387863"/>
              <a:ext cx="1290600" cy="170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Calibri"/>
                <a:ea typeface="Calibri"/>
                <a:cs typeface="Calibri"/>
                <a:sym typeface="Calibri"/>
              </a:endParaRPr>
            </a:p>
          </p:txBody>
        </p:sp>
        <p:sp>
          <p:nvSpPr>
            <p:cNvPr id="13" name="Google Shape;1328;p177"/>
            <p:cNvSpPr/>
            <p:nvPr/>
          </p:nvSpPr>
          <p:spPr>
            <a:xfrm>
              <a:off x="500850" y="326199"/>
              <a:ext cx="346500" cy="339300"/>
            </a:xfrm>
            <a:custGeom>
              <a:avLst/>
              <a:gdLst/>
              <a:ahLst/>
              <a:cxnLst/>
              <a:rect l="l" t="t" r="r" b="b"/>
              <a:pathLst>
                <a:path w="120000" h="120000" extrusionOk="0">
                  <a:moveTo>
                    <a:pt x="41336" y="0"/>
                  </a:moveTo>
                  <a:lnTo>
                    <a:pt x="39169" y="0"/>
                  </a:lnTo>
                  <a:lnTo>
                    <a:pt x="35775" y="2200"/>
                  </a:lnTo>
                  <a:lnTo>
                    <a:pt x="32525" y="3301"/>
                  </a:lnTo>
                  <a:lnTo>
                    <a:pt x="29424" y="4402"/>
                  </a:lnTo>
                  <a:lnTo>
                    <a:pt x="26475" y="6603"/>
                  </a:lnTo>
                  <a:lnTo>
                    <a:pt x="21715" y="9904"/>
                  </a:lnTo>
                  <a:lnTo>
                    <a:pt x="17379" y="14306"/>
                  </a:lnTo>
                  <a:lnTo>
                    <a:pt x="13482" y="18708"/>
                  </a:lnTo>
                  <a:lnTo>
                    <a:pt x="10039" y="23111"/>
                  </a:lnTo>
                  <a:lnTo>
                    <a:pt x="7228" y="28613"/>
                  </a:lnTo>
                  <a:lnTo>
                    <a:pt x="4872" y="33015"/>
                  </a:lnTo>
                  <a:lnTo>
                    <a:pt x="2973" y="38518"/>
                  </a:lnTo>
                  <a:lnTo>
                    <a:pt x="1533" y="42920"/>
                  </a:lnTo>
                  <a:lnTo>
                    <a:pt x="556" y="48423"/>
                  </a:lnTo>
                  <a:lnTo>
                    <a:pt x="44" y="53925"/>
                  </a:lnTo>
                  <a:lnTo>
                    <a:pt x="0" y="59428"/>
                  </a:lnTo>
                  <a:lnTo>
                    <a:pt x="426" y="64931"/>
                  </a:lnTo>
                  <a:lnTo>
                    <a:pt x="1325" y="70433"/>
                  </a:lnTo>
                  <a:lnTo>
                    <a:pt x="2628" y="75936"/>
                  </a:lnTo>
                  <a:lnTo>
                    <a:pt x="4234" y="80338"/>
                  </a:lnTo>
                  <a:lnTo>
                    <a:pt x="6132" y="85841"/>
                  </a:lnTo>
                  <a:lnTo>
                    <a:pt x="8313" y="90243"/>
                  </a:lnTo>
                  <a:lnTo>
                    <a:pt x="10766" y="94645"/>
                  </a:lnTo>
                  <a:lnTo>
                    <a:pt x="13483" y="97946"/>
                  </a:lnTo>
                  <a:lnTo>
                    <a:pt x="16452" y="102349"/>
                  </a:lnTo>
                  <a:lnTo>
                    <a:pt x="19664" y="105650"/>
                  </a:lnTo>
                  <a:lnTo>
                    <a:pt x="23109" y="108952"/>
                  </a:lnTo>
                  <a:lnTo>
                    <a:pt x="26777" y="111153"/>
                  </a:lnTo>
                  <a:lnTo>
                    <a:pt x="30837" y="113354"/>
                  </a:lnTo>
                  <a:lnTo>
                    <a:pt x="35117" y="115555"/>
                  </a:lnTo>
                  <a:lnTo>
                    <a:pt x="39590" y="117756"/>
                  </a:lnTo>
                  <a:lnTo>
                    <a:pt x="49013" y="119957"/>
                  </a:lnTo>
                  <a:lnTo>
                    <a:pt x="69017" y="119957"/>
                  </a:lnTo>
                  <a:lnTo>
                    <a:pt x="74106" y="118856"/>
                  </a:lnTo>
                  <a:lnTo>
                    <a:pt x="77989" y="117756"/>
                  </a:lnTo>
                  <a:lnTo>
                    <a:pt x="85322" y="114454"/>
                  </a:lnTo>
                  <a:lnTo>
                    <a:pt x="88823" y="112253"/>
                  </a:lnTo>
                  <a:lnTo>
                    <a:pt x="89774" y="112253"/>
                  </a:lnTo>
                  <a:lnTo>
                    <a:pt x="90717" y="111153"/>
                  </a:lnTo>
                  <a:lnTo>
                    <a:pt x="91652" y="111153"/>
                  </a:lnTo>
                  <a:lnTo>
                    <a:pt x="92580" y="110052"/>
                  </a:lnTo>
                  <a:lnTo>
                    <a:pt x="93826" y="108952"/>
                  </a:lnTo>
                  <a:lnTo>
                    <a:pt x="64560" y="108952"/>
                  </a:lnTo>
                  <a:lnTo>
                    <a:pt x="54624" y="106751"/>
                  </a:lnTo>
                  <a:lnTo>
                    <a:pt x="49622" y="104550"/>
                  </a:lnTo>
                  <a:lnTo>
                    <a:pt x="44738" y="102349"/>
                  </a:lnTo>
                  <a:lnTo>
                    <a:pt x="40398" y="99047"/>
                  </a:lnTo>
                  <a:lnTo>
                    <a:pt x="36587" y="95745"/>
                  </a:lnTo>
                  <a:lnTo>
                    <a:pt x="33235" y="92444"/>
                  </a:lnTo>
                  <a:lnTo>
                    <a:pt x="30273" y="88042"/>
                  </a:lnTo>
                  <a:lnTo>
                    <a:pt x="27631" y="83640"/>
                  </a:lnTo>
                  <a:lnTo>
                    <a:pt x="25239" y="80338"/>
                  </a:lnTo>
                  <a:lnTo>
                    <a:pt x="23044" y="75936"/>
                  </a:lnTo>
                  <a:lnTo>
                    <a:pt x="21256" y="71534"/>
                  </a:lnTo>
                  <a:lnTo>
                    <a:pt x="19872" y="66031"/>
                  </a:lnTo>
                  <a:lnTo>
                    <a:pt x="18888" y="61629"/>
                  </a:lnTo>
                  <a:lnTo>
                    <a:pt x="18301" y="56126"/>
                  </a:lnTo>
                  <a:lnTo>
                    <a:pt x="18106" y="51724"/>
                  </a:lnTo>
                  <a:lnTo>
                    <a:pt x="18161" y="46222"/>
                  </a:lnTo>
                  <a:lnTo>
                    <a:pt x="18403" y="40719"/>
                  </a:lnTo>
                  <a:lnTo>
                    <a:pt x="18949" y="36317"/>
                  </a:lnTo>
                  <a:lnTo>
                    <a:pt x="19919" y="30814"/>
                  </a:lnTo>
                  <a:lnTo>
                    <a:pt x="21428" y="26412"/>
                  </a:lnTo>
                  <a:lnTo>
                    <a:pt x="23594" y="22010"/>
                  </a:lnTo>
                  <a:lnTo>
                    <a:pt x="26193" y="17608"/>
                  </a:lnTo>
                  <a:lnTo>
                    <a:pt x="29223" y="14306"/>
                  </a:lnTo>
                  <a:lnTo>
                    <a:pt x="32681" y="9904"/>
                  </a:lnTo>
                  <a:lnTo>
                    <a:pt x="36560" y="6603"/>
                  </a:lnTo>
                  <a:lnTo>
                    <a:pt x="40854" y="3301"/>
                  </a:lnTo>
                  <a:lnTo>
                    <a:pt x="42310" y="2200"/>
                  </a:lnTo>
                  <a:lnTo>
                    <a:pt x="42427" y="1100"/>
                  </a:lnTo>
                  <a:lnTo>
                    <a:pt x="41336" y="0"/>
                  </a:lnTo>
                  <a:close/>
                </a:path>
                <a:path w="120000" h="120000" extrusionOk="0">
                  <a:moveTo>
                    <a:pt x="93905" y="106751"/>
                  </a:moveTo>
                  <a:lnTo>
                    <a:pt x="91016" y="106751"/>
                  </a:lnTo>
                  <a:lnTo>
                    <a:pt x="86999" y="107851"/>
                  </a:lnTo>
                  <a:lnTo>
                    <a:pt x="82779" y="107851"/>
                  </a:lnTo>
                  <a:lnTo>
                    <a:pt x="78347" y="108952"/>
                  </a:lnTo>
                  <a:lnTo>
                    <a:pt x="93826" y="108952"/>
                  </a:lnTo>
                  <a:lnTo>
                    <a:pt x="93905" y="106751"/>
                  </a:lnTo>
                  <a:close/>
                </a:path>
                <a:path w="120000" h="120000" extrusionOk="0">
                  <a:moveTo>
                    <a:pt x="84427" y="5502"/>
                  </a:moveTo>
                  <a:lnTo>
                    <a:pt x="63045" y="5502"/>
                  </a:lnTo>
                  <a:lnTo>
                    <a:pt x="58470" y="6603"/>
                  </a:lnTo>
                  <a:lnTo>
                    <a:pt x="54324" y="8804"/>
                  </a:lnTo>
                  <a:lnTo>
                    <a:pt x="50556" y="9904"/>
                  </a:lnTo>
                  <a:lnTo>
                    <a:pt x="46046" y="13206"/>
                  </a:lnTo>
                  <a:lnTo>
                    <a:pt x="42027" y="16507"/>
                  </a:lnTo>
                  <a:lnTo>
                    <a:pt x="38509" y="19809"/>
                  </a:lnTo>
                  <a:lnTo>
                    <a:pt x="35500" y="23111"/>
                  </a:lnTo>
                  <a:lnTo>
                    <a:pt x="33006" y="27513"/>
                  </a:lnTo>
                  <a:lnTo>
                    <a:pt x="31157" y="31915"/>
                  </a:lnTo>
                  <a:lnTo>
                    <a:pt x="29980" y="36317"/>
                  </a:lnTo>
                  <a:lnTo>
                    <a:pt x="29324" y="40719"/>
                  </a:lnTo>
                  <a:lnTo>
                    <a:pt x="29041" y="46222"/>
                  </a:lnTo>
                  <a:lnTo>
                    <a:pt x="28979" y="51724"/>
                  </a:lnTo>
                  <a:lnTo>
                    <a:pt x="29198" y="56126"/>
                  </a:lnTo>
                  <a:lnTo>
                    <a:pt x="29861" y="61629"/>
                  </a:lnTo>
                  <a:lnTo>
                    <a:pt x="30983" y="66031"/>
                  </a:lnTo>
                  <a:lnTo>
                    <a:pt x="32575" y="70433"/>
                  </a:lnTo>
                  <a:lnTo>
                    <a:pt x="34650" y="74835"/>
                  </a:lnTo>
                  <a:lnTo>
                    <a:pt x="37156" y="78137"/>
                  </a:lnTo>
                  <a:lnTo>
                    <a:pt x="39871" y="82539"/>
                  </a:lnTo>
                  <a:lnTo>
                    <a:pt x="42886" y="86941"/>
                  </a:lnTo>
                  <a:lnTo>
                    <a:pt x="46292" y="90243"/>
                  </a:lnTo>
                  <a:lnTo>
                    <a:pt x="50184" y="92444"/>
                  </a:lnTo>
                  <a:lnTo>
                    <a:pt x="53816" y="94645"/>
                  </a:lnTo>
                  <a:lnTo>
                    <a:pt x="57899" y="95745"/>
                  </a:lnTo>
                  <a:lnTo>
                    <a:pt x="62517" y="96846"/>
                  </a:lnTo>
                  <a:lnTo>
                    <a:pt x="67754" y="97946"/>
                  </a:lnTo>
                  <a:lnTo>
                    <a:pt x="79085" y="97946"/>
                  </a:lnTo>
                  <a:lnTo>
                    <a:pt x="84077" y="96846"/>
                  </a:lnTo>
                  <a:lnTo>
                    <a:pt x="88690" y="95745"/>
                  </a:lnTo>
                  <a:lnTo>
                    <a:pt x="92945" y="94645"/>
                  </a:lnTo>
                  <a:lnTo>
                    <a:pt x="96862" y="92444"/>
                  </a:lnTo>
                  <a:lnTo>
                    <a:pt x="100826" y="89142"/>
                  </a:lnTo>
                  <a:lnTo>
                    <a:pt x="104491" y="86941"/>
                  </a:lnTo>
                  <a:lnTo>
                    <a:pt x="107850" y="82539"/>
                  </a:lnTo>
                  <a:lnTo>
                    <a:pt x="108866" y="81439"/>
                  </a:lnTo>
                  <a:lnTo>
                    <a:pt x="74074" y="81439"/>
                  </a:lnTo>
                  <a:lnTo>
                    <a:pt x="61421" y="78137"/>
                  </a:lnTo>
                  <a:lnTo>
                    <a:pt x="57165" y="75936"/>
                  </a:lnTo>
                  <a:lnTo>
                    <a:pt x="53471" y="73735"/>
                  </a:lnTo>
                  <a:lnTo>
                    <a:pt x="49840" y="70433"/>
                  </a:lnTo>
                  <a:lnTo>
                    <a:pt x="46533" y="68232"/>
                  </a:lnTo>
                  <a:lnTo>
                    <a:pt x="43812" y="63830"/>
                  </a:lnTo>
                  <a:lnTo>
                    <a:pt x="41849" y="59428"/>
                  </a:lnTo>
                  <a:lnTo>
                    <a:pt x="40740" y="55026"/>
                  </a:lnTo>
                  <a:lnTo>
                    <a:pt x="40249" y="50624"/>
                  </a:lnTo>
                  <a:lnTo>
                    <a:pt x="40138" y="46222"/>
                  </a:lnTo>
                  <a:lnTo>
                    <a:pt x="40372" y="40719"/>
                  </a:lnTo>
                  <a:lnTo>
                    <a:pt x="41079" y="36317"/>
                  </a:lnTo>
                  <a:lnTo>
                    <a:pt x="42266" y="31915"/>
                  </a:lnTo>
                  <a:lnTo>
                    <a:pt x="46719" y="24211"/>
                  </a:lnTo>
                  <a:lnTo>
                    <a:pt x="50059" y="22010"/>
                  </a:lnTo>
                  <a:lnTo>
                    <a:pt x="53692" y="18708"/>
                  </a:lnTo>
                  <a:lnTo>
                    <a:pt x="57353" y="16507"/>
                  </a:lnTo>
                  <a:lnTo>
                    <a:pt x="61014" y="15407"/>
                  </a:lnTo>
                  <a:lnTo>
                    <a:pt x="64970" y="13206"/>
                  </a:lnTo>
                  <a:lnTo>
                    <a:pt x="69298" y="13206"/>
                  </a:lnTo>
                  <a:lnTo>
                    <a:pt x="74074" y="12105"/>
                  </a:lnTo>
                  <a:lnTo>
                    <a:pt x="99282" y="12105"/>
                  </a:lnTo>
                  <a:lnTo>
                    <a:pt x="96872" y="9904"/>
                  </a:lnTo>
                  <a:lnTo>
                    <a:pt x="93142" y="8804"/>
                  </a:lnTo>
                  <a:lnTo>
                    <a:pt x="89011" y="6603"/>
                  </a:lnTo>
                  <a:lnTo>
                    <a:pt x="84427" y="5502"/>
                  </a:lnTo>
                  <a:close/>
                </a:path>
                <a:path w="120000" h="120000" extrusionOk="0">
                  <a:moveTo>
                    <a:pt x="99282" y="12105"/>
                  </a:moveTo>
                  <a:lnTo>
                    <a:pt x="74074" y="12105"/>
                  </a:lnTo>
                  <a:lnTo>
                    <a:pt x="78864" y="13206"/>
                  </a:lnTo>
                  <a:lnTo>
                    <a:pt x="83193" y="13206"/>
                  </a:lnTo>
                  <a:lnTo>
                    <a:pt x="87135" y="15407"/>
                  </a:lnTo>
                  <a:lnTo>
                    <a:pt x="90764" y="16507"/>
                  </a:lnTo>
                  <a:lnTo>
                    <a:pt x="94310" y="18708"/>
                  </a:lnTo>
                  <a:lnTo>
                    <a:pt x="97945" y="20909"/>
                  </a:lnTo>
                  <a:lnTo>
                    <a:pt x="101343" y="24211"/>
                  </a:lnTo>
                  <a:lnTo>
                    <a:pt x="104178" y="28613"/>
                  </a:lnTo>
                  <a:lnTo>
                    <a:pt x="107528" y="36317"/>
                  </a:lnTo>
                  <a:lnTo>
                    <a:pt x="108398" y="41820"/>
                  </a:lnTo>
                  <a:lnTo>
                    <a:pt x="108694" y="46222"/>
                  </a:lnTo>
                  <a:lnTo>
                    <a:pt x="108187" y="51724"/>
                  </a:lnTo>
                  <a:lnTo>
                    <a:pt x="106901" y="56126"/>
                  </a:lnTo>
                  <a:lnTo>
                    <a:pt x="105189" y="60528"/>
                  </a:lnTo>
                  <a:lnTo>
                    <a:pt x="100683" y="67132"/>
                  </a:lnTo>
                  <a:lnTo>
                    <a:pt x="97486" y="70433"/>
                  </a:lnTo>
                  <a:lnTo>
                    <a:pt x="87092" y="77036"/>
                  </a:lnTo>
                  <a:lnTo>
                    <a:pt x="83198" y="79237"/>
                  </a:lnTo>
                  <a:lnTo>
                    <a:pt x="78865" y="80338"/>
                  </a:lnTo>
                  <a:lnTo>
                    <a:pt x="74074" y="81439"/>
                  </a:lnTo>
                  <a:lnTo>
                    <a:pt x="108866" y="81439"/>
                  </a:lnTo>
                  <a:lnTo>
                    <a:pt x="113622" y="74835"/>
                  </a:lnTo>
                  <a:lnTo>
                    <a:pt x="115896" y="70433"/>
                  </a:lnTo>
                  <a:lnTo>
                    <a:pt x="117669" y="66031"/>
                  </a:lnTo>
                  <a:lnTo>
                    <a:pt x="118939" y="60528"/>
                  </a:lnTo>
                  <a:lnTo>
                    <a:pt x="119703" y="56126"/>
                  </a:lnTo>
                  <a:lnTo>
                    <a:pt x="119959" y="51724"/>
                  </a:lnTo>
                  <a:lnTo>
                    <a:pt x="119536" y="46222"/>
                  </a:lnTo>
                  <a:lnTo>
                    <a:pt x="118385" y="41820"/>
                  </a:lnTo>
                  <a:lnTo>
                    <a:pt x="116683" y="37417"/>
                  </a:lnTo>
                  <a:lnTo>
                    <a:pt x="114606" y="33015"/>
                  </a:lnTo>
                  <a:lnTo>
                    <a:pt x="112331" y="28613"/>
                  </a:lnTo>
                  <a:lnTo>
                    <a:pt x="109549" y="24211"/>
                  </a:lnTo>
                  <a:lnTo>
                    <a:pt x="106719" y="19809"/>
                  </a:lnTo>
                  <a:lnTo>
                    <a:pt x="103734" y="16507"/>
                  </a:lnTo>
                  <a:lnTo>
                    <a:pt x="100488" y="13206"/>
                  </a:lnTo>
                  <a:lnTo>
                    <a:pt x="99282" y="12105"/>
                  </a:lnTo>
                  <a:close/>
                </a:path>
                <a:path w="120000" h="120000" extrusionOk="0">
                  <a:moveTo>
                    <a:pt x="81285" y="24211"/>
                  </a:moveTo>
                  <a:lnTo>
                    <a:pt x="68696" y="24211"/>
                  </a:lnTo>
                  <a:lnTo>
                    <a:pt x="66093" y="25312"/>
                  </a:lnTo>
                  <a:lnTo>
                    <a:pt x="63745" y="26412"/>
                  </a:lnTo>
                  <a:lnTo>
                    <a:pt x="60898" y="27513"/>
                  </a:lnTo>
                  <a:lnTo>
                    <a:pt x="55945" y="31915"/>
                  </a:lnTo>
                  <a:lnTo>
                    <a:pt x="53227" y="36317"/>
                  </a:lnTo>
                  <a:lnTo>
                    <a:pt x="52061" y="41820"/>
                  </a:lnTo>
                  <a:lnTo>
                    <a:pt x="51916" y="46222"/>
                  </a:lnTo>
                  <a:lnTo>
                    <a:pt x="51983" y="49523"/>
                  </a:lnTo>
                  <a:lnTo>
                    <a:pt x="52947" y="55026"/>
                  </a:lnTo>
                  <a:lnTo>
                    <a:pt x="55838" y="60528"/>
                  </a:lnTo>
                  <a:lnTo>
                    <a:pt x="60709" y="64931"/>
                  </a:lnTo>
                  <a:lnTo>
                    <a:pt x="63517" y="66031"/>
                  </a:lnTo>
                  <a:lnTo>
                    <a:pt x="66486" y="68232"/>
                  </a:lnTo>
                  <a:lnTo>
                    <a:pt x="69393" y="69333"/>
                  </a:lnTo>
                  <a:lnTo>
                    <a:pt x="72227" y="69333"/>
                  </a:lnTo>
                  <a:lnTo>
                    <a:pt x="74979" y="70433"/>
                  </a:lnTo>
                  <a:lnTo>
                    <a:pt x="83328" y="67132"/>
                  </a:lnTo>
                  <a:lnTo>
                    <a:pt x="86029" y="66031"/>
                  </a:lnTo>
                  <a:lnTo>
                    <a:pt x="88607" y="63830"/>
                  </a:lnTo>
                  <a:lnTo>
                    <a:pt x="91043" y="62730"/>
                  </a:lnTo>
                  <a:lnTo>
                    <a:pt x="93190" y="60528"/>
                  </a:lnTo>
                  <a:lnTo>
                    <a:pt x="94902" y="58327"/>
                  </a:lnTo>
                  <a:lnTo>
                    <a:pt x="96600" y="55026"/>
                  </a:lnTo>
                  <a:lnTo>
                    <a:pt x="97793" y="51724"/>
                  </a:lnTo>
                  <a:lnTo>
                    <a:pt x="77767" y="51724"/>
                  </a:lnTo>
                  <a:lnTo>
                    <a:pt x="76012" y="50624"/>
                  </a:lnTo>
                  <a:lnTo>
                    <a:pt x="74435" y="49523"/>
                  </a:lnTo>
                  <a:lnTo>
                    <a:pt x="73009" y="48423"/>
                  </a:lnTo>
                  <a:lnTo>
                    <a:pt x="71739" y="47322"/>
                  </a:lnTo>
                  <a:lnTo>
                    <a:pt x="70710" y="45121"/>
                  </a:lnTo>
                  <a:lnTo>
                    <a:pt x="70021" y="44021"/>
                  </a:lnTo>
                  <a:lnTo>
                    <a:pt x="70030" y="39618"/>
                  </a:lnTo>
                  <a:lnTo>
                    <a:pt x="73065" y="35216"/>
                  </a:lnTo>
                  <a:lnTo>
                    <a:pt x="74482" y="33015"/>
                  </a:lnTo>
                  <a:lnTo>
                    <a:pt x="76040" y="31915"/>
                  </a:lnTo>
                  <a:lnTo>
                    <a:pt x="77776" y="31915"/>
                  </a:lnTo>
                  <a:lnTo>
                    <a:pt x="79726" y="30814"/>
                  </a:lnTo>
                  <a:lnTo>
                    <a:pt x="92776" y="30814"/>
                  </a:lnTo>
                  <a:lnTo>
                    <a:pt x="91614" y="29714"/>
                  </a:lnTo>
                  <a:lnTo>
                    <a:pt x="88958" y="27513"/>
                  </a:lnTo>
                  <a:lnTo>
                    <a:pt x="86225" y="26412"/>
                  </a:lnTo>
                  <a:lnTo>
                    <a:pt x="83886" y="25312"/>
                  </a:lnTo>
                  <a:lnTo>
                    <a:pt x="81285" y="24211"/>
                  </a:lnTo>
                  <a:close/>
                </a:path>
                <a:path w="120000" h="120000" extrusionOk="0">
                  <a:moveTo>
                    <a:pt x="92776" y="30814"/>
                  </a:moveTo>
                  <a:lnTo>
                    <a:pt x="79726" y="30814"/>
                  </a:lnTo>
                  <a:lnTo>
                    <a:pt x="81686" y="31915"/>
                  </a:lnTo>
                  <a:lnTo>
                    <a:pt x="83446" y="31915"/>
                  </a:lnTo>
                  <a:lnTo>
                    <a:pt x="85028" y="33015"/>
                  </a:lnTo>
                  <a:lnTo>
                    <a:pt x="86456" y="35216"/>
                  </a:lnTo>
                  <a:lnTo>
                    <a:pt x="87771" y="36317"/>
                  </a:lnTo>
                  <a:lnTo>
                    <a:pt x="88899" y="37417"/>
                  </a:lnTo>
                  <a:lnTo>
                    <a:pt x="89688" y="39618"/>
                  </a:lnTo>
                  <a:lnTo>
                    <a:pt x="89984" y="41820"/>
                  </a:lnTo>
                  <a:lnTo>
                    <a:pt x="89799" y="44021"/>
                  </a:lnTo>
                  <a:lnTo>
                    <a:pt x="89255" y="46222"/>
                  </a:lnTo>
                  <a:lnTo>
                    <a:pt x="88372" y="47322"/>
                  </a:lnTo>
                  <a:lnTo>
                    <a:pt x="87168" y="49523"/>
                  </a:lnTo>
                  <a:lnTo>
                    <a:pt x="85628" y="50624"/>
                  </a:lnTo>
                  <a:lnTo>
                    <a:pt x="83801" y="51724"/>
                  </a:lnTo>
                  <a:lnTo>
                    <a:pt x="97793" y="51724"/>
                  </a:lnTo>
                  <a:lnTo>
                    <a:pt x="98496" y="48423"/>
                  </a:lnTo>
                  <a:lnTo>
                    <a:pt x="98727" y="46222"/>
                  </a:lnTo>
                  <a:lnTo>
                    <a:pt x="98523" y="42920"/>
                  </a:lnTo>
                  <a:lnTo>
                    <a:pt x="97928" y="39618"/>
                  </a:lnTo>
                  <a:lnTo>
                    <a:pt x="96969" y="36317"/>
                  </a:lnTo>
                  <a:lnTo>
                    <a:pt x="95673" y="34116"/>
                  </a:lnTo>
                  <a:lnTo>
                    <a:pt x="93938" y="31915"/>
                  </a:lnTo>
                  <a:lnTo>
                    <a:pt x="92776" y="30814"/>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Calibri"/>
                <a:ea typeface="Calibri"/>
                <a:cs typeface="Calibri"/>
                <a:sym typeface="Calibri"/>
              </a:endParaRPr>
            </a:p>
          </p:txBody>
        </p:sp>
      </p:grpSp>
      <p:sp>
        <p:nvSpPr>
          <p:cNvPr id="14" name="TextBox 13"/>
          <p:cNvSpPr txBox="1"/>
          <p:nvPr/>
        </p:nvSpPr>
        <p:spPr>
          <a:xfrm>
            <a:off x="-101" y="96210"/>
            <a:ext cx="3944902" cy="4401204"/>
          </a:xfrm>
          <a:prstGeom prst="rect">
            <a:avLst/>
          </a:prstGeom>
          <a:noFill/>
        </p:spPr>
        <p:txBody>
          <a:bodyPr wrap="square" rtlCol="0">
            <a:spAutoFit/>
          </a:bodyPr>
          <a:lstStyle/>
          <a:p>
            <a:pPr>
              <a:spcAft>
                <a:spcPts val="600"/>
              </a:spcAft>
            </a:pPr>
            <a:r>
              <a:rPr lang="en-US" sz="1600" b="1" dirty="0" smtClean="0"/>
              <a:t>Resilience Brokers – </a:t>
            </a:r>
            <a:r>
              <a:rPr lang="en-US" sz="1600" b="1" dirty="0" err="1" smtClean="0"/>
              <a:t>resilience.io</a:t>
            </a:r>
            <a:endParaRPr lang="en-US" sz="1600" b="1" dirty="0" smtClean="0"/>
          </a:p>
          <a:p>
            <a:pPr marL="182563" indent="-182563">
              <a:spcAft>
                <a:spcPts val="600"/>
              </a:spcAft>
              <a:buFont typeface="Wingdings" charset="2"/>
              <a:buChar char="§"/>
            </a:pPr>
            <a:r>
              <a:rPr lang="en-GB" sz="1200" dirty="0" smtClean="0"/>
              <a:t>New Science of Cities: test case par excellence of ability to integrate heterogeneous data and to model complex systems.</a:t>
            </a:r>
          </a:p>
          <a:p>
            <a:pPr marL="182563" indent="-182563">
              <a:spcAft>
                <a:spcPts val="600"/>
              </a:spcAft>
              <a:buFont typeface="Wingdings" charset="2"/>
              <a:buChar char="§"/>
            </a:pPr>
            <a:r>
              <a:rPr lang="en-US" sz="1200" b="1" dirty="0" err="1" smtClean="0"/>
              <a:t>Resilience.io</a:t>
            </a:r>
            <a:r>
              <a:rPr lang="en-US" sz="1200" b="1" dirty="0" smtClean="0"/>
              <a:t>: </a:t>
            </a:r>
            <a:r>
              <a:rPr lang="en-US" sz="1200" dirty="0" smtClean="0"/>
              <a:t>An integrated-systems </a:t>
            </a:r>
            <a:r>
              <a:rPr lang="en-US" sz="1200" dirty="0" err="1" smtClean="0"/>
              <a:t>modelling</a:t>
            </a:r>
            <a:r>
              <a:rPr lang="en-US" sz="1200" dirty="0" smtClean="0"/>
              <a:t> platform that combines a suite of interlinking modules, including:</a:t>
            </a:r>
          </a:p>
          <a:p>
            <a:pPr marL="355600" lvl="1" indent="-173038">
              <a:spcAft>
                <a:spcPts val="600"/>
              </a:spcAft>
              <a:buFont typeface="Wingdings" charset="2"/>
              <a:buChar char="§"/>
            </a:pPr>
            <a:r>
              <a:rPr lang="en-US" sz="1200" dirty="0" smtClean="0"/>
              <a:t>an </a:t>
            </a:r>
            <a:r>
              <a:rPr lang="en-US" sz="1200" b="1" dirty="0" smtClean="0"/>
              <a:t>agent-based model </a:t>
            </a:r>
            <a:r>
              <a:rPr lang="en-US" sz="1200" dirty="0" smtClean="0"/>
              <a:t>(ABM) simulates the population of the entire city-region, their choices, consumption patterns and </a:t>
            </a:r>
            <a:r>
              <a:rPr lang="en-US" sz="1200" dirty="0" err="1" smtClean="0"/>
              <a:t>behaviours</a:t>
            </a:r>
            <a:r>
              <a:rPr lang="en-US" sz="1200" dirty="0" smtClean="0"/>
              <a:t>.</a:t>
            </a:r>
          </a:p>
          <a:p>
            <a:pPr marL="355600" lvl="1" indent="-173038">
              <a:spcAft>
                <a:spcPts val="600"/>
              </a:spcAft>
              <a:buFont typeface="Wingdings" charset="2"/>
              <a:buChar char="§"/>
            </a:pPr>
            <a:r>
              <a:rPr lang="en-US" sz="1200" dirty="0" smtClean="0"/>
              <a:t>a growing </a:t>
            </a:r>
            <a:r>
              <a:rPr lang="en-US" sz="1200" b="1" dirty="0" smtClean="0"/>
              <a:t>library of input-output process blocks </a:t>
            </a:r>
            <a:r>
              <a:rPr lang="en-US" sz="1200" dirty="0" smtClean="0"/>
              <a:t>(resource conversions) for process </a:t>
            </a:r>
            <a:r>
              <a:rPr lang="en-US" sz="1200" dirty="0" err="1" smtClean="0"/>
              <a:t>optimisation</a:t>
            </a:r>
            <a:r>
              <a:rPr lang="en-US" sz="1200" dirty="0" smtClean="0"/>
              <a:t> that describe all of the energy and materials flows of a city-region system.  These processes are geo-located to build up an integrated systems network based on the actual functions of a city or other geography.</a:t>
            </a:r>
          </a:p>
          <a:p>
            <a:pPr marL="182563" indent="-182563">
              <a:spcAft>
                <a:spcPts val="600"/>
              </a:spcAft>
              <a:buFont typeface="Wingdings" charset="2"/>
              <a:buChar char="§"/>
            </a:pPr>
            <a:r>
              <a:rPr lang="en-GB" sz="1200" b="1" dirty="0" smtClean="0"/>
              <a:t>Case studies with Accra, Ghana (water resources); and, with </a:t>
            </a:r>
            <a:r>
              <a:rPr lang="en-GB" sz="1200" b="1" dirty="0" err="1" smtClean="0"/>
              <a:t>Medellîn</a:t>
            </a:r>
            <a:r>
              <a:rPr lang="en-GB" sz="1200" b="1" dirty="0" smtClean="0"/>
              <a:t>, Colombia (on pollution, health outcomes and economic impact).</a:t>
            </a:r>
          </a:p>
          <a:p>
            <a:pPr marL="355600" lvl="1" indent="-173038">
              <a:spcAft>
                <a:spcPts val="600"/>
              </a:spcAft>
              <a:buFont typeface="Wingdings" charset="2"/>
              <a:buChar char="§"/>
            </a:pPr>
            <a:endParaRPr lang="en-US" sz="1200" dirty="0" smtClean="0"/>
          </a:p>
          <a:p>
            <a:pPr marL="182563" indent="-182563">
              <a:spcAft>
                <a:spcPts val="600"/>
              </a:spcAft>
              <a:buFont typeface="Wingdings" charset="2"/>
              <a:buChar char="§"/>
            </a:pPr>
            <a:endParaRPr lang="en-US" sz="1300" dirty="0" smtClean="0"/>
          </a:p>
        </p:txBody>
      </p:sp>
      <p:sp>
        <p:nvSpPr>
          <p:cNvPr id="15" name="TextBox 14"/>
          <p:cNvSpPr txBox="1"/>
          <p:nvPr/>
        </p:nvSpPr>
        <p:spPr>
          <a:xfrm>
            <a:off x="5032027" y="4002240"/>
            <a:ext cx="4111974" cy="246221"/>
          </a:xfrm>
          <a:prstGeom prst="rect">
            <a:avLst/>
          </a:prstGeom>
          <a:noFill/>
        </p:spPr>
        <p:txBody>
          <a:bodyPr wrap="square" rtlCol="0">
            <a:spAutoFit/>
          </a:bodyPr>
          <a:lstStyle/>
          <a:p>
            <a:r>
              <a:rPr lang="fr-FR" sz="1000" dirty="0" err="1" smtClean="0"/>
              <a:t>Slide</a:t>
            </a:r>
            <a:r>
              <a:rPr lang="fr-FR" sz="1000" dirty="0" smtClean="0"/>
              <a:t> </a:t>
            </a:r>
            <a:r>
              <a:rPr lang="fr-FR" sz="1000" dirty="0" err="1" smtClean="0"/>
              <a:t>Credit</a:t>
            </a:r>
            <a:r>
              <a:rPr lang="fr-FR" sz="1000" dirty="0" smtClean="0"/>
              <a:t>: Stephen </a:t>
            </a:r>
            <a:r>
              <a:rPr lang="fr-FR" sz="1000" dirty="0" err="1" smtClean="0"/>
              <a:t>Passmore</a:t>
            </a:r>
            <a:r>
              <a:rPr lang="fr-FR" sz="1000" dirty="0" smtClean="0"/>
              <a:t> and Andrew Simmons, </a:t>
            </a:r>
            <a:r>
              <a:rPr lang="fr-FR" sz="1000" dirty="0" err="1" smtClean="0"/>
              <a:t>Resilience</a:t>
            </a:r>
            <a:r>
              <a:rPr lang="fr-FR" sz="1000" dirty="0" smtClean="0"/>
              <a:t> Brokers</a:t>
            </a:r>
            <a:endParaRPr lang="fr-FR" sz="1000" dirty="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descr="CDT_logo-sub_white@3x.png"/>
          <p:cNvPicPr>
            <a:picLocks noChangeAspect="1"/>
          </p:cNvPicPr>
          <p:nvPr/>
        </p:nvPicPr>
        <p:blipFill>
          <a:blip r:embed="rId2"/>
          <a:stretch>
            <a:fillRect/>
          </a:stretch>
        </p:blipFill>
        <p:spPr>
          <a:xfrm>
            <a:off x="42880" y="4405833"/>
            <a:ext cx="1635165" cy="720000"/>
          </a:xfrm>
          <a:prstGeom prst="rect">
            <a:avLst/>
          </a:prstGeom>
        </p:spPr>
      </p:pic>
      <p:grpSp>
        <p:nvGrpSpPr>
          <p:cNvPr id="2" name="Google Shape;1052;p166"/>
          <p:cNvGrpSpPr/>
          <p:nvPr/>
        </p:nvGrpSpPr>
        <p:grpSpPr>
          <a:xfrm>
            <a:off x="7624420" y="4560241"/>
            <a:ext cx="1222130" cy="411553"/>
            <a:chOff x="238125" y="1609525"/>
            <a:chExt cx="7007625" cy="2359825"/>
          </a:xfrm>
        </p:grpSpPr>
        <p:sp>
          <p:nvSpPr>
            <p:cNvPr id="7" name="Google Shape;1053;p166"/>
            <p:cNvSpPr/>
            <p:nvPr/>
          </p:nvSpPr>
          <p:spPr>
            <a:xfrm>
              <a:off x="238125" y="1609525"/>
              <a:ext cx="1645075" cy="2359825"/>
            </a:xfrm>
            <a:custGeom>
              <a:avLst/>
              <a:gdLst/>
              <a:ahLst/>
              <a:cxnLst/>
              <a:rect l="l" t="t" r="r" b="b"/>
              <a:pathLst>
                <a:path w="65803" h="94393" extrusionOk="0">
                  <a:moveTo>
                    <a:pt x="33733" y="0"/>
                  </a:moveTo>
                  <a:cubicBezTo>
                    <a:pt x="29649" y="0"/>
                    <a:pt x="24657" y="151"/>
                    <a:pt x="20573" y="2269"/>
                  </a:cubicBezTo>
                  <a:lnTo>
                    <a:pt x="19514" y="2874"/>
                  </a:lnTo>
                  <a:cubicBezTo>
                    <a:pt x="19363" y="2874"/>
                    <a:pt x="19363" y="3025"/>
                    <a:pt x="19060" y="3025"/>
                  </a:cubicBezTo>
                  <a:cubicBezTo>
                    <a:pt x="18909" y="3025"/>
                    <a:pt x="18758" y="3177"/>
                    <a:pt x="18304" y="3479"/>
                  </a:cubicBezTo>
                  <a:cubicBezTo>
                    <a:pt x="18152" y="3479"/>
                    <a:pt x="18152" y="3630"/>
                    <a:pt x="18001" y="3630"/>
                  </a:cubicBezTo>
                  <a:cubicBezTo>
                    <a:pt x="18001" y="3782"/>
                    <a:pt x="17547" y="3933"/>
                    <a:pt x="17396" y="3933"/>
                  </a:cubicBezTo>
                  <a:lnTo>
                    <a:pt x="17245" y="4236"/>
                  </a:lnTo>
                  <a:cubicBezTo>
                    <a:pt x="17094" y="4387"/>
                    <a:pt x="16640" y="4538"/>
                    <a:pt x="16488" y="4992"/>
                  </a:cubicBezTo>
                  <a:cubicBezTo>
                    <a:pt x="16488" y="4992"/>
                    <a:pt x="16337" y="4992"/>
                    <a:pt x="16337" y="5143"/>
                  </a:cubicBezTo>
                  <a:cubicBezTo>
                    <a:pt x="13614" y="7563"/>
                    <a:pt x="12102" y="10740"/>
                    <a:pt x="12102" y="14522"/>
                  </a:cubicBezTo>
                  <a:cubicBezTo>
                    <a:pt x="12102" y="20119"/>
                    <a:pt x="16337" y="23296"/>
                    <a:pt x="20119" y="25413"/>
                  </a:cubicBezTo>
                  <a:cubicBezTo>
                    <a:pt x="23598" y="27380"/>
                    <a:pt x="26926" y="28893"/>
                    <a:pt x="30103" y="30103"/>
                  </a:cubicBezTo>
                  <a:cubicBezTo>
                    <a:pt x="32977" y="31010"/>
                    <a:pt x="36154" y="32220"/>
                    <a:pt x="39935" y="33733"/>
                  </a:cubicBezTo>
                  <a:cubicBezTo>
                    <a:pt x="42507" y="34641"/>
                    <a:pt x="46138" y="36002"/>
                    <a:pt x="48860" y="37666"/>
                  </a:cubicBezTo>
                  <a:cubicBezTo>
                    <a:pt x="50827" y="39028"/>
                    <a:pt x="52037" y="39935"/>
                    <a:pt x="52642" y="40692"/>
                  </a:cubicBezTo>
                  <a:cubicBezTo>
                    <a:pt x="53096" y="41448"/>
                    <a:pt x="53096" y="41750"/>
                    <a:pt x="53398" y="42356"/>
                  </a:cubicBezTo>
                  <a:lnTo>
                    <a:pt x="53398" y="42507"/>
                  </a:lnTo>
                  <a:cubicBezTo>
                    <a:pt x="53398" y="43263"/>
                    <a:pt x="52945" y="43868"/>
                    <a:pt x="52642" y="44473"/>
                  </a:cubicBezTo>
                  <a:cubicBezTo>
                    <a:pt x="51583" y="45835"/>
                    <a:pt x="49768" y="47045"/>
                    <a:pt x="48407" y="47650"/>
                  </a:cubicBezTo>
                  <a:cubicBezTo>
                    <a:pt x="46289" y="48860"/>
                    <a:pt x="42053" y="50675"/>
                    <a:pt x="39482" y="51583"/>
                  </a:cubicBezTo>
                  <a:cubicBezTo>
                    <a:pt x="39028" y="51886"/>
                    <a:pt x="39028" y="52793"/>
                    <a:pt x="39482" y="52793"/>
                  </a:cubicBezTo>
                  <a:cubicBezTo>
                    <a:pt x="40540" y="52944"/>
                    <a:pt x="41599" y="53398"/>
                    <a:pt x="42356" y="53549"/>
                  </a:cubicBezTo>
                  <a:cubicBezTo>
                    <a:pt x="43868" y="53852"/>
                    <a:pt x="45381" y="54306"/>
                    <a:pt x="46894" y="54911"/>
                  </a:cubicBezTo>
                  <a:cubicBezTo>
                    <a:pt x="47348" y="55012"/>
                    <a:pt x="47818" y="55062"/>
                    <a:pt x="48283" y="55062"/>
                  </a:cubicBezTo>
                  <a:cubicBezTo>
                    <a:pt x="49213" y="55062"/>
                    <a:pt x="50121" y="54860"/>
                    <a:pt x="50827" y="54457"/>
                  </a:cubicBezTo>
                  <a:cubicBezTo>
                    <a:pt x="51281" y="54306"/>
                    <a:pt x="51432" y="54155"/>
                    <a:pt x="51886" y="53852"/>
                  </a:cubicBezTo>
                  <a:cubicBezTo>
                    <a:pt x="57483" y="50675"/>
                    <a:pt x="60357" y="46894"/>
                    <a:pt x="60357" y="42356"/>
                  </a:cubicBezTo>
                  <a:lnTo>
                    <a:pt x="60357" y="41448"/>
                  </a:lnTo>
                  <a:lnTo>
                    <a:pt x="60357" y="41145"/>
                  </a:lnTo>
                  <a:cubicBezTo>
                    <a:pt x="60357" y="40994"/>
                    <a:pt x="60357" y="40692"/>
                    <a:pt x="60054" y="40540"/>
                  </a:cubicBezTo>
                  <a:lnTo>
                    <a:pt x="60054" y="40238"/>
                  </a:lnTo>
                  <a:cubicBezTo>
                    <a:pt x="60054" y="40086"/>
                    <a:pt x="59903" y="39633"/>
                    <a:pt x="59903" y="39481"/>
                  </a:cubicBezTo>
                  <a:lnTo>
                    <a:pt x="59903" y="39330"/>
                  </a:lnTo>
                  <a:cubicBezTo>
                    <a:pt x="59903" y="39179"/>
                    <a:pt x="59752" y="38725"/>
                    <a:pt x="59752" y="38574"/>
                  </a:cubicBezTo>
                  <a:cubicBezTo>
                    <a:pt x="59601" y="38423"/>
                    <a:pt x="59601" y="38271"/>
                    <a:pt x="59298" y="37817"/>
                  </a:cubicBezTo>
                  <a:lnTo>
                    <a:pt x="59298" y="37666"/>
                  </a:lnTo>
                  <a:cubicBezTo>
                    <a:pt x="59147" y="37364"/>
                    <a:pt x="59147" y="37212"/>
                    <a:pt x="58996" y="37061"/>
                  </a:cubicBezTo>
                  <a:cubicBezTo>
                    <a:pt x="58996" y="37061"/>
                    <a:pt x="58996" y="36910"/>
                    <a:pt x="58844" y="36910"/>
                  </a:cubicBezTo>
                  <a:cubicBezTo>
                    <a:pt x="58542" y="36607"/>
                    <a:pt x="58542" y="36456"/>
                    <a:pt x="58390" y="36305"/>
                  </a:cubicBezTo>
                  <a:lnTo>
                    <a:pt x="58239" y="36153"/>
                  </a:lnTo>
                  <a:cubicBezTo>
                    <a:pt x="58088" y="35851"/>
                    <a:pt x="58088" y="35700"/>
                    <a:pt x="57785" y="35700"/>
                  </a:cubicBezTo>
                  <a:lnTo>
                    <a:pt x="57634" y="35548"/>
                  </a:lnTo>
                  <a:lnTo>
                    <a:pt x="57332" y="35095"/>
                  </a:lnTo>
                  <a:cubicBezTo>
                    <a:pt x="55819" y="33582"/>
                    <a:pt x="54004" y="32372"/>
                    <a:pt x="52491" y="31313"/>
                  </a:cubicBezTo>
                  <a:cubicBezTo>
                    <a:pt x="49314" y="29498"/>
                    <a:pt x="45532" y="27985"/>
                    <a:pt x="42356" y="26775"/>
                  </a:cubicBezTo>
                  <a:cubicBezTo>
                    <a:pt x="38574" y="25565"/>
                    <a:pt x="35397" y="24354"/>
                    <a:pt x="32523" y="23296"/>
                  </a:cubicBezTo>
                  <a:cubicBezTo>
                    <a:pt x="28893" y="21934"/>
                    <a:pt x="25716" y="20270"/>
                    <a:pt x="23598" y="19060"/>
                  </a:cubicBezTo>
                  <a:cubicBezTo>
                    <a:pt x="19816" y="16791"/>
                    <a:pt x="19211" y="15430"/>
                    <a:pt x="19211" y="14522"/>
                  </a:cubicBezTo>
                  <a:cubicBezTo>
                    <a:pt x="19211" y="12858"/>
                    <a:pt x="19816" y="11648"/>
                    <a:pt x="20724" y="10589"/>
                  </a:cubicBezTo>
                  <a:cubicBezTo>
                    <a:pt x="21480" y="9681"/>
                    <a:pt x="22691" y="9076"/>
                    <a:pt x="23598" y="8471"/>
                  </a:cubicBezTo>
                  <a:cubicBezTo>
                    <a:pt x="26472" y="7110"/>
                    <a:pt x="30405" y="6958"/>
                    <a:pt x="33582" y="6958"/>
                  </a:cubicBezTo>
                  <a:cubicBezTo>
                    <a:pt x="37364" y="6958"/>
                    <a:pt x="40843" y="7715"/>
                    <a:pt x="43415" y="8925"/>
                  </a:cubicBezTo>
                  <a:cubicBezTo>
                    <a:pt x="48255" y="11194"/>
                    <a:pt x="48255" y="13614"/>
                    <a:pt x="48255" y="14371"/>
                  </a:cubicBezTo>
                  <a:cubicBezTo>
                    <a:pt x="48255" y="16791"/>
                    <a:pt x="45532" y="18757"/>
                    <a:pt x="43868" y="19514"/>
                  </a:cubicBezTo>
                  <a:cubicBezTo>
                    <a:pt x="42961" y="19968"/>
                    <a:pt x="40994" y="20573"/>
                    <a:pt x="39482" y="21178"/>
                  </a:cubicBezTo>
                  <a:cubicBezTo>
                    <a:pt x="38877" y="21329"/>
                    <a:pt x="38877" y="22237"/>
                    <a:pt x="39482" y="22539"/>
                  </a:cubicBezTo>
                  <a:cubicBezTo>
                    <a:pt x="40843" y="22842"/>
                    <a:pt x="41902" y="23447"/>
                    <a:pt x="43415" y="23749"/>
                  </a:cubicBezTo>
                  <a:cubicBezTo>
                    <a:pt x="44474" y="24203"/>
                    <a:pt x="45230" y="24354"/>
                    <a:pt x="46289" y="24808"/>
                  </a:cubicBezTo>
                  <a:cubicBezTo>
                    <a:pt x="46758" y="24925"/>
                    <a:pt x="47204" y="24997"/>
                    <a:pt x="47627" y="24997"/>
                  </a:cubicBezTo>
                  <a:cubicBezTo>
                    <a:pt x="48297" y="24997"/>
                    <a:pt x="48909" y="24818"/>
                    <a:pt x="49465" y="24354"/>
                  </a:cubicBezTo>
                  <a:cubicBezTo>
                    <a:pt x="53550" y="21480"/>
                    <a:pt x="55516" y="18152"/>
                    <a:pt x="55516" y="14219"/>
                  </a:cubicBezTo>
                  <a:cubicBezTo>
                    <a:pt x="55516" y="10589"/>
                    <a:pt x="54004" y="5597"/>
                    <a:pt x="46743" y="2269"/>
                  </a:cubicBezTo>
                  <a:cubicBezTo>
                    <a:pt x="42961" y="908"/>
                    <a:pt x="38423" y="0"/>
                    <a:pt x="33733" y="0"/>
                  </a:cubicBezTo>
                  <a:close/>
                  <a:moveTo>
                    <a:pt x="19514" y="28893"/>
                  </a:moveTo>
                  <a:cubicBezTo>
                    <a:pt x="18984" y="28893"/>
                    <a:pt x="18455" y="29044"/>
                    <a:pt x="18001" y="29346"/>
                  </a:cubicBezTo>
                  <a:cubicBezTo>
                    <a:pt x="16640" y="30103"/>
                    <a:pt x="15278" y="30708"/>
                    <a:pt x="14068" y="31615"/>
                  </a:cubicBezTo>
                  <a:cubicBezTo>
                    <a:pt x="14068" y="31615"/>
                    <a:pt x="13766" y="31615"/>
                    <a:pt x="13766" y="31767"/>
                  </a:cubicBezTo>
                  <a:cubicBezTo>
                    <a:pt x="13766" y="31767"/>
                    <a:pt x="13614" y="31767"/>
                    <a:pt x="13614" y="31918"/>
                  </a:cubicBezTo>
                  <a:lnTo>
                    <a:pt x="13463" y="32220"/>
                  </a:lnTo>
                  <a:cubicBezTo>
                    <a:pt x="12102" y="32977"/>
                    <a:pt x="9984" y="34489"/>
                    <a:pt x="8471" y="36456"/>
                  </a:cubicBezTo>
                  <a:cubicBezTo>
                    <a:pt x="7412" y="38271"/>
                    <a:pt x="6505" y="40238"/>
                    <a:pt x="6505" y="42809"/>
                  </a:cubicBezTo>
                  <a:cubicBezTo>
                    <a:pt x="6505" y="45986"/>
                    <a:pt x="7715" y="50524"/>
                    <a:pt x="14371" y="54306"/>
                  </a:cubicBezTo>
                  <a:cubicBezTo>
                    <a:pt x="17396" y="55970"/>
                    <a:pt x="21027" y="57331"/>
                    <a:pt x="25111" y="58693"/>
                  </a:cubicBezTo>
                  <a:cubicBezTo>
                    <a:pt x="26321" y="58995"/>
                    <a:pt x="27380" y="59449"/>
                    <a:pt x="28439" y="59752"/>
                  </a:cubicBezTo>
                  <a:cubicBezTo>
                    <a:pt x="30708" y="60508"/>
                    <a:pt x="33128" y="61416"/>
                    <a:pt x="35549" y="62172"/>
                  </a:cubicBezTo>
                  <a:cubicBezTo>
                    <a:pt x="37061" y="62777"/>
                    <a:pt x="38725" y="63231"/>
                    <a:pt x="40238" y="63533"/>
                  </a:cubicBezTo>
                  <a:cubicBezTo>
                    <a:pt x="42356" y="64138"/>
                    <a:pt x="44322" y="64441"/>
                    <a:pt x="45986" y="65046"/>
                  </a:cubicBezTo>
                  <a:cubicBezTo>
                    <a:pt x="49617" y="66407"/>
                    <a:pt x="52642" y="68223"/>
                    <a:pt x="54911" y="69735"/>
                  </a:cubicBezTo>
                  <a:cubicBezTo>
                    <a:pt x="56726" y="71097"/>
                    <a:pt x="57937" y="72004"/>
                    <a:pt x="58390" y="73063"/>
                  </a:cubicBezTo>
                  <a:cubicBezTo>
                    <a:pt x="58844" y="73517"/>
                    <a:pt x="58996" y="74122"/>
                    <a:pt x="58996" y="74727"/>
                  </a:cubicBezTo>
                  <a:lnTo>
                    <a:pt x="58996" y="74879"/>
                  </a:lnTo>
                  <a:lnTo>
                    <a:pt x="58996" y="75030"/>
                  </a:lnTo>
                  <a:cubicBezTo>
                    <a:pt x="58996" y="76845"/>
                    <a:pt x="58693" y="79265"/>
                    <a:pt x="54609" y="81837"/>
                  </a:cubicBezTo>
                  <a:cubicBezTo>
                    <a:pt x="52188" y="83652"/>
                    <a:pt x="48709" y="84862"/>
                    <a:pt x="44625" y="85921"/>
                  </a:cubicBezTo>
                  <a:cubicBezTo>
                    <a:pt x="40843" y="86678"/>
                    <a:pt x="37061" y="87131"/>
                    <a:pt x="33280" y="87131"/>
                  </a:cubicBezTo>
                  <a:cubicBezTo>
                    <a:pt x="29649" y="87131"/>
                    <a:pt x="25867" y="86829"/>
                    <a:pt x="21934" y="85921"/>
                  </a:cubicBezTo>
                  <a:cubicBezTo>
                    <a:pt x="18758" y="85165"/>
                    <a:pt x="14522" y="84106"/>
                    <a:pt x="11950" y="82291"/>
                  </a:cubicBezTo>
                  <a:cubicBezTo>
                    <a:pt x="8925" y="80173"/>
                    <a:pt x="7564" y="77904"/>
                    <a:pt x="7564" y="75332"/>
                  </a:cubicBezTo>
                  <a:cubicBezTo>
                    <a:pt x="7564" y="73063"/>
                    <a:pt x="8925" y="71097"/>
                    <a:pt x="11497" y="69282"/>
                  </a:cubicBezTo>
                  <a:cubicBezTo>
                    <a:pt x="13917" y="67466"/>
                    <a:pt x="17547" y="66256"/>
                    <a:pt x="20724" y="65046"/>
                  </a:cubicBezTo>
                  <a:cubicBezTo>
                    <a:pt x="22539" y="64441"/>
                    <a:pt x="24203" y="63987"/>
                    <a:pt x="25716" y="63382"/>
                  </a:cubicBezTo>
                  <a:cubicBezTo>
                    <a:pt x="26472" y="63231"/>
                    <a:pt x="26472" y="62172"/>
                    <a:pt x="25716" y="62021"/>
                  </a:cubicBezTo>
                  <a:cubicBezTo>
                    <a:pt x="25111" y="61869"/>
                    <a:pt x="24506" y="61718"/>
                    <a:pt x="24203" y="61416"/>
                  </a:cubicBezTo>
                  <a:cubicBezTo>
                    <a:pt x="22237" y="60659"/>
                    <a:pt x="20422" y="60205"/>
                    <a:pt x="18455" y="59449"/>
                  </a:cubicBezTo>
                  <a:cubicBezTo>
                    <a:pt x="18001" y="59222"/>
                    <a:pt x="17510" y="59109"/>
                    <a:pt x="16999" y="59109"/>
                  </a:cubicBezTo>
                  <a:cubicBezTo>
                    <a:pt x="16488" y="59109"/>
                    <a:pt x="15959" y="59222"/>
                    <a:pt x="15430" y="59449"/>
                  </a:cubicBezTo>
                  <a:cubicBezTo>
                    <a:pt x="12707" y="60508"/>
                    <a:pt x="9833" y="61869"/>
                    <a:pt x="7564" y="63382"/>
                  </a:cubicBezTo>
                  <a:cubicBezTo>
                    <a:pt x="1361" y="67164"/>
                    <a:pt x="0" y="71853"/>
                    <a:pt x="0" y="75030"/>
                  </a:cubicBezTo>
                  <a:cubicBezTo>
                    <a:pt x="0" y="80173"/>
                    <a:pt x="2723" y="84711"/>
                    <a:pt x="7564" y="88190"/>
                  </a:cubicBezTo>
                  <a:cubicBezTo>
                    <a:pt x="11345" y="90611"/>
                    <a:pt x="16035" y="91972"/>
                    <a:pt x="20270" y="92880"/>
                  </a:cubicBezTo>
                  <a:cubicBezTo>
                    <a:pt x="24657" y="93787"/>
                    <a:pt x="28893" y="94392"/>
                    <a:pt x="33128" y="94392"/>
                  </a:cubicBezTo>
                  <a:cubicBezTo>
                    <a:pt x="37515" y="94392"/>
                    <a:pt x="41599" y="93938"/>
                    <a:pt x="45986" y="93031"/>
                  </a:cubicBezTo>
                  <a:cubicBezTo>
                    <a:pt x="50827" y="91821"/>
                    <a:pt x="55214" y="90157"/>
                    <a:pt x="58390" y="88039"/>
                  </a:cubicBezTo>
                  <a:cubicBezTo>
                    <a:pt x="63231" y="84408"/>
                    <a:pt x="65803" y="80173"/>
                    <a:pt x="65803" y="75030"/>
                  </a:cubicBezTo>
                  <a:lnTo>
                    <a:pt x="65803" y="74122"/>
                  </a:lnTo>
                  <a:lnTo>
                    <a:pt x="65803" y="73971"/>
                  </a:lnTo>
                  <a:cubicBezTo>
                    <a:pt x="65803" y="73517"/>
                    <a:pt x="65803" y="73366"/>
                    <a:pt x="65651" y="73063"/>
                  </a:cubicBezTo>
                  <a:lnTo>
                    <a:pt x="65651" y="72761"/>
                  </a:lnTo>
                  <a:cubicBezTo>
                    <a:pt x="65651" y="72609"/>
                    <a:pt x="65349" y="72307"/>
                    <a:pt x="65349" y="72004"/>
                  </a:cubicBezTo>
                  <a:lnTo>
                    <a:pt x="65349" y="71853"/>
                  </a:lnTo>
                  <a:cubicBezTo>
                    <a:pt x="65349" y="71702"/>
                    <a:pt x="65198" y="71248"/>
                    <a:pt x="65198" y="71097"/>
                  </a:cubicBezTo>
                  <a:lnTo>
                    <a:pt x="65198" y="70945"/>
                  </a:lnTo>
                  <a:cubicBezTo>
                    <a:pt x="65198" y="70794"/>
                    <a:pt x="65046" y="70492"/>
                    <a:pt x="64895" y="70189"/>
                  </a:cubicBezTo>
                  <a:lnTo>
                    <a:pt x="64895" y="70038"/>
                  </a:lnTo>
                  <a:cubicBezTo>
                    <a:pt x="64895" y="69735"/>
                    <a:pt x="64593" y="69584"/>
                    <a:pt x="64441" y="69433"/>
                  </a:cubicBezTo>
                  <a:cubicBezTo>
                    <a:pt x="64441" y="69433"/>
                    <a:pt x="64441" y="69282"/>
                    <a:pt x="64290" y="69282"/>
                  </a:cubicBezTo>
                  <a:cubicBezTo>
                    <a:pt x="64139" y="68979"/>
                    <a:pt x="64139" y="68828"/>
                    <a:pt x="63836" y="68676"/>
                  </a:cubicBezTo>
                  <a:lnTo>
                    <a:pt x="63685" y="68525"/>
                  </a:lnTo>
                  <a:cubicBezTo>
                    <a:pt x="63534" y="68223"/>
                    <a:pt x="63534" y="68071"/>
                    <a:pt x="63382" y="68071"/>
                  </a:cubicBezTo>
                  <a:cubicBezTo>
                    <a:pt x="63382" y="67920"/>
                    <a:pt x="63080" y="67920"/>
                    <a:pt x="63080" y="67618"/>
                  </a:cubicBezTo>
                  <a:lnTo>
                    <a:pt x="62777" y="67315"/>
                  </a:lnTo>
                  <a:cubicBezTo>
                    <a:pt x="61416" y="65802"/>
                    <a:pt x="59752" y="64441"/>
                    <a:pt x="58390" y="63533"/>
                  </a:cubicBezTo>
                  <a:cubicBezTo>
                    <a:pt x="56121" y="62021"/>
                    <a:pt x="52491" y="59752"/>
                    <a:pt x="47953" y="58088"/>
                  </a:cubicBezTo>
                  <a:cubicBezTo>
                    <a:pt x="45986" y="57331"/>
                    <a:pt x="43717" y="56726"/>
                    <a:pt x="41599" y="56121"/>
                  </a:cubicBezTo>
                  <a:cubicBezTo>
                    <a:pt x="40087" y="55819"/>
                    <a:pt x="38574" y="55365"/>
                    <a:pt x="37213" y="55062"/>
                  </a:cubicBezTo>
                  <a:lnTo>
                    <a:pt x="30405" y="52793"/>
                  </a:lnTo>
                  <a:lnTo>
                    <a:pt x="27077" y="51583"/>
                  </a:lnTo>
                  <a:cubicBezTo>
                    <a:pt x="23296" y="50222"/>
                    <a:pt x="19968" y="49163"/>
                    <a:pt x="17547" y="47650"/>
                  </a:cubicBezTo>
                  <a:cubicBezTo>
                    <a:pt x="15732" y="46440"/>
                    <a:pt x="13161" y="44625"/>
                    <a:pt x="13161" y="42356"/>
                  </a:cubicBezTo>
                  <a:cubicBezTo>
                    <a:pt x="13161" y="41599"/>
                    <a:pt x="13463" y="40389"/>
                    <a:pt x="15127" y="38876"/>
                  </a:cubicBezTo>
                  <a:cubicBezTo>
                    <a:pt x="15278" y="38725"/>
                    <a:pt x="15430" y="38725"/>
                    <a:pt x="15430" y="38574"/>
                  </a:cubicBezTo>
                  <a:cubicBezTo>
                    <a:pt x="15732" y="38423"/>
                    <a:pt x="15883" y="38423"/>
                    <a:pt x="16035" y="38120"/>
                  </a:cubicBezTo>
                  <a:cubicBezTo>
                    <a:pt x="16186" y="37969"/>
                    <a:pt x="16488" y="37969"/>
                    <a:pt x="16640" y="37817"/>
                  </a:cubicBezTo>
                  <a:lnTo>
                    <a:pt x="16791" y="37817"/>
                  </a:lnTo>
                  <a:cubicBezTo>
                    <a:pt x="17094" y="37817"/>
                    <a:pt x="17245" y="37666"/>
                    <a:pt x="17396" y="37666"/>
                  </a:cubicBezTo>
                  <a:lnTo>
                    <a:pt x="17547" y="37666"/>
                  </a:lnTo>
                  <a:cubicBezTo>
                    <a:pt x="19816" y="36305"/>
                    <a:pt x="24052" y="34641"/>
                    <a:pt x="26472" y="33431"/>
                  </a:cubicBezTo>
                  <a:cubicBezTo>
                    <a:pt x="27229" y="33128"/>
                    <a:pt x="27229" y="32220"/>
                    <a:pt x="26472" y="31918"/>
                  </a:cubicBezTo>
                  <a:cubicBezTo>
                    <a:pt x="24808" y="31162"/>
                    <a:pt x="22842" y="30405"/>
                    <a:pt x="21027" y="29346"/>
                  </a:cubicBezTo>
                  <a:cubicBezTo>
                    <a:pt x="20573" y="29044"/>
                    <a:pt x="20043" y="28893"/>
                    <a:pt x="19514" y="2889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054;p166"/>
            <p:cNvSpPr/>
            <p:nvPr/>
          </p:nvSpPr>
          <p:spPr>
            <a:xfrm>
              <a:off x="2378600" y="2778075"/>
              <a:ext cx="3781775" cy="813100"/>
            </a:xfrm>
            <a:custGeom>
              <a:avLst/>
              <a:gdLst/>
              <a:ahLst/>
              <a:cxnLst/>
              <a:rect l="l" t="t" r="r" b="b"/>
              <a:pathLst>
                <a:path w="151271" h="32524" extrusionOk="0">
                  <a:moveTo>
                    <a:pt x="102410" y="13010"/>
                  </a:moveTo>
                  <a:cubicBezTo>
                    <a:pt x="103923" y="13010"/>
                    <a:pt x="105436" y="13615"/>
                    <a:pt x="106495" y="14522"/>
                  </a:cubicBezTo>
                  <a:cubicBezTo>
                    <a:pt x="107705" y="15430"/>
                    <a:pt x="108159" y="16943"/>
                    <a:pt x="108461" y="18758"/>
                  </a:cubicBezTo>
                  <a:lnTo>
                    <a:pt x="96359" y="18758"/>
                  </a:lnTo>
                  <a:lnTo>
                    <a:pt x="96359" y="18455"/>
                  </a:lnTo>
                  <a:cubicBezTo>
                    <a:pt x="96359" y="17699"/>
                    <a:pt x="96511" y="16791"/>
                    <a:pt x="96813" y="16186"/>
                  </a:cubicBezTo>
                  <a:cubicBezTo>
                    <a:pt x="97267" y="15430"/>
                    <a:pt x="97570" y="14825"/>
                    <a:pt x="98175" y="14522"/>
                  </a:cubicBezTo>
                  <a:cubicBezTo>
                    <a:pt x="98780" y="13917"/>
                    <a:pt x="99385" y="13615"/>
                    <a:pt x="100141" y="13312"/>
                  </a:cubicBezTo>
                  <a:cubicBezTo>
                    <a:pt x="100898" y="13161"/>
                    <a:pt x="101351" y="13010"/>
                    <a:pt x="102410" y="13010"/>
                  </a:cubicBezTo>
                  <a:close/>
                  <a:moveTo>
                    <a:pt x="11950" y="13615"/>
                  </a:moveTo>
                  <a:cubicBezTo>
                    <a:pt x="12858" y="13615"/>
                    <a:pt x="13614" y="13766"/>
                    <a:pt x="14371" y="14220"/>
                  </a:cubicBezTo>
                  <a:cubicBezTo>
                    <a:pt x="15127" y="14522"/>
                    <a:pt x="15732" y="15127"/>
                    <a:pt x="16337" y="15732"/>
                  </a:cubicBezTo>
                  <a:cubicBezTo>
                    <a:pt x="16791" y="16186"/>
                    <a:pt x="17245" y="16943"/>
                    <a:pt x="17547" y="18001"/>
                  </a:cubicBezTo>
                  <a:cubicBezTo>
                    <a:pt x="18001" y="18909"/>
                    <a:pt x="18001" y="19665"/>
                    <a:pt x="18001" y="20573"/>
                  </a:cubicBezTo>
                  <a:cubicBezTo>
                    <a:pt x="18001" y="21481"/>
                    <a:pt x="17850" y="22540"/>
                    <a:pt x="17547" y="23296"/>
                  </a:cubicBezTo>
                  <a:cubicBezTo>
                    <a:pt x="17245" y="24052"/>
                    <a:pt x="16942" y="24657"/>
                    <a:pt x="16337" y="25262"/>
                  </a:cubicBezTo>
                  <a:cubicBezTo>
                    <a:pt x="15732" y="25867"/>
                    <a:pt x="15127" y="26473"/>
                    <a:pt x="14220" y="26775"/>
                  </a:cubicBezTo>
                  <a:cubicBezTo>
                    <a:pt x="13463" y="27229"/>
                    <a:pt x="12556" y="27380"/>
                    <a:pt x="11497" y="27380"/>
                  </a:cubicBezTo>
                  <a:cubicBezTo>
                    <a:pt x="11043" y="27380"/>
                    <a:pt x="10438" y="27229"/>
                    <a:pt x="9833" y="27078"/>
                  </a:cubicBezTo>
                  <a:cubicBezTo>
                    <a:pt x="9379" y="26775"/>
                    <a:pt x="8774" y="26624"/>
                    <a:pt x="8169" y="26321"/>
                  </a:cubicBezTo>
                  <a:cubicBezTo>
                    <a:pt x="7564" y="25867"/>
                    <a:pt x="7261" y="25565"/>
                    <a:pt x="6807" y="25111"/>
                  </a:cubicBezTo>
                  <a:cubicBezTo>
                    <a:pt x="6505" y="24657"/>
                    <a:pt x="6051" y="24203"/>
                    <a:pt x="5900" y="23598"/>
                  </a:cubicBezTo>
                  <a:lnTo>
                    <a:pt x="5900" y="18153"/>
                  </a:lnTo>
                  <a:cubicBezTo>
                    <a:pt x="6505" y="16791"/>
                    <a:pt x="7261" y="15884"/>
                    <a:pt x="8320" y="14976"/>
                  </a:cubicBezTo>
                  <a:cubicBezTo>
                    <a:pt x="9379" y="13917"/>
                    <a:pt x="10589" y="13615"/>
                    <a:pt x="11950" y="13615"/>
                  </a:cubicBezTo>
                  <a:close/>
                  <a:moveTo>
                    <a:pt x="53701" y="13463"/>
                  </a:moveTo>
                  <a:cubicBezTo>
                    <a:pt x="54458" y="13463"/>
                    <a:pt x="55516" y="13615"/>
                    <a:pt x="55970" y="13917"/>
                  </a:cubicBezTo>
                  <a:cubicBezTo>
                    <a:pt x="56727" y="14371"/>
                    <a:pt x="57332" y="14674"/>
                    <a:pt x="57937" y="15279"/>
                  </a:cubicBezTo>
                  <a:cubicBezTo>
                    <a:pt x="58542" y="15884"/>
                    <a:pt x="58844" y="16640"/>
                    <a:pt x="59298" y="17548"/>
                  </a:cubicBezTo>
                  <a:cubicBezTo>
                    <a:pt x="59601" y="18304"/>
                    <a:pt x="59601" y="19212"/>
                    <a:pt x="59601" y="20422"/>
                  </a:cubicBezTo>
                  <a:cubicBezTo>
                    <a:pt x="59601" y="21329"/>
                    <a:pt x="59449" y="22237"/>
                    <a:pt x="59298" y="23296"/>
                  </a:cubicBezTo>
                  <a:cubicBezTo>
                    <a:pt x="58844" y="24052"/>
                    <a:pt x="58542" y="24809"/>
                    <a:pt x="57937" y="25565"/>
                  </a:cubicBezTo>
                  <a:cubicBezTo>
                    <a:pt x="57332" y="26019"/>
                    <a:pt x="56727" y="26624"/>
                    <a:pt x="55970" y="27078"/>
                  </a:cubicBezTo>
                  <a:cubicBezTo>
                    <a:pt x="55214" y="27380"/>
                    <a:pt x="54458" y="27531"/>
                    <a:pt x="53701" y="27531"/>
                  </a:cubicBezTo>
                  <a:cubicBezTo>
                    <a:pt x="52945" y="27531"/>
                    <a:pt x="52037" y="27380"/>
                    <a:pt x="51432" y="27078"/>
                  </a:cubicBezTo>
                  <a:cubicBezTo>
                    <a:pt x="50676" y="26624"/>
                    <a:pt x="50222" y="26321"/>
                    <a:pt x="49617" y="25565"/>
                  </a:cubicBezTo>
                  <a:cubicBezTo>
                    <a:pt x="49012" y="24960"/>
                    <a:pt x="48709" y="24203"/>
                    <a:pt x="48255" y="23447"/>
                  </a:cubicBezTo>
                  <a:cubicBezTo>
                    <a:pt x="47802" y="22691"/>
                    <a:pt x="47802" y="21783"/>
                    <a:pt x="47802" y="20573"/>
                  </a:cubicBezTo>
                  <a:cubicBezTo>
                    <a:pt x="47650" y="19665"/>
                    <a:pt x="47802" y="18758"/>
                    <a:pt x="48255" y="17699"/>
                  </a:cubicBezTo>
                  <a:cubicBezTo>
                    <a:pt x="48709" y="16943"/>
                    <a:pt x="49012" y="16186"/>
                    <a:pt x="49617" y="15430"/>
                  </a:cubicBezTo>
                  <a:cubicBezTo>
                    <a:pt x="50222" y="14976"/>
                    <a:pt x="50676" y="14371"/>
                    <a:pt x="51432" y="13917"/>
                  </a:cubicBezTo>
                  <a:cubicBezTo>
                    <a:pt x="52188" y="13615"/>
                    <a:pt x="52945" y="13463"/>
                    <a:pt x="53701" y="13463"/>
                  </a:cubicBezTo>
                  <a:close/>
                  <a:moveTo>
                    <a:pt x="69131" y="152"/>
                  </a:moveTo>
                  <a:lnTo>
                    <a:pt x="69131" y="31918"/>
                  </a:lnTo>
                  <a:lnTo>
                    <a:pt x="74879" y="31918"/>
                  </a:lnTo>
                  <a:lnTo>
                    <a:pt x="74879" y="25111"/>
                  </a:lnTo>
                  <a:lnTo>
                    <a:pt x="78207" y="22086"/>
                  </a:lnTo>
                  <a:lnTo>
                    <a:pt x="84712" y="31918"/>
                  </a:lnTo>
                  <a:lnTo>
                    <a:pt x="90762" y="31918"/>
                  </a:lnTo>
                  <a:lnTo>
                    <a:pt x="81686" y="18909"/>
                  </a:lnTo>
                  <a:lnTo>
                    <a:pt x="90309" y="9228"/>
                  </a:lnTo>
                  <a:lnTo>
                    <a:pt x="83955" y="9228"/>
                  </a:lnTo>
                  <a:lnTo>
                    <a:pt x="74879" y="19514"/>
                  </a:lnTo>
                  <a:lnTo>
                    <a:pt x="74879" y="152"/>
                  </a:lnTo>
                  <a:close/>
                  <a:moveTo>
                    <a:pt x="102259" y="8320"/>
                  </a:moveTo>
                  <a:cubicBezTo>
                    <a:pt x="100444" y="8320"/>
                    <a:pt x="98780" y="8623"/>
                    <a:pt x="97267" y="9228"/>
                  </a:cubicBezTo>
                  <a:cubicBezTo>
                    <a:pt x="95754" y="9833"/>
                    <a:pt x="94393" y="10740"/>
                    <a:pt x="93485" y="11951"/>
                  </a:cubicBezTo>
                  <a:cubicBezTo>
                    <a:pt x="92275" y="13010"/>
                    <a:pt x="91519" y="14220"/>
                    <a:pt x="90914" y="15732"/>
                  </a:cubicBezTo>
                  <a:cubicBezTo>
                    <a:pt x="90460" y="17094"/>
                    <a:pt x="90157" y="18758"/>
                    <a:pt x="90157" y="20270"/>
                  </a:cubicBezTo>
                  <a:cubicBezTo>
                    <a:pt x="90157" y="21632"/>
                    <a:pt x="90611" y="23296"/>
                    <a:pt x="91216" y="24657"/>
                  </a:cubicBezTo>
                  <a:cubicBezTo>
                    <a:pt x="91670" y="26170"/>
                    <a:pt x="92426" y="27380"/>
                    <a:pt x="93637" y="28439"/>
                  </a:cubicBezTo>
                  <a:cubicBezTo>
                    <a:pt x="94695" y="29649"/>
                    <a:pt x="95906" y="30406"/>
                    <a:pt x="97418" y="31011"/>
                  </a:cubicBezTo>
                  <a:cubicBezTo>
                    <a:pt x="98931" y="31464"/>
                    <a:pt x="100595" y="31918"/>
                    <a:pt x="102259" y="31918"/>
                  </a:cubicBezTo>
                  <a:cubicBezTo>
                    <a:pt x="102838" y="32020"/>
                    <a:pt x="103394" y="32069"/>
                    <a:pt x="103929" y="32069"/>
                  </a:cubicBezTo>
                  <a:cubicBezTo>
                    <a:pt x="105769" y="32069"/>
                    <a:pt x="107357" y="31495"/>
                    <a:pt x="108764" y="30557"/>
                  </a:cubicBezTo>
                  <a:cubicBezTo>
                    <a:pt x="110730" y="29498"/>
                    <a:pt x="111940" y="28137"/>
                    <a:pt x="112697" y="26321"/>
                  </a:cubicBezTo>
                  <a:lnTo>
                    <a:pt x="107553" y="24960"/>
                  </a:lnTo>
                  <a:cubicBezTo>
                    <a:pt x="107251" y="25867"/>
                    <a:pt x="106495" y="26624"/>
                    <a:pt x="105587" y="27229"/>
                  </a:cubicBezTo>
                  <a:cubicBezTo>
                    <a:pt x="104679" y="27834"/>
                    <a:pt x="103469" y="27985"/>
                    <a:pt x="102410" y="27985"/>
                  </a:cubicBezTo>
                  <a:cubicBezTo>
                    <a:pt x="101503" y="27985"/>
                    <a:pt x="100898" y="27834"/>
                    <a:pt x="99990" y="27531"/>
                  </a:cubicBezTo>
                  <a:cubicBezTo>
                    <a:pt x="99234" y="27380"/>
                    <a:pt x="98780" y="27078"/>
                    <a:pt x="98175" y="26473"/>
                  </a:cubicBezTo>
                  <a:cubicBezTo>
                    <a:pt x="97570" y="25867"/>
                    <a:pt x="97267" y="25262"/>
                    <a:pt x="96813" y="24657"/>
                  </a:cubicBezTo>
                  <a:cubicBezTo>
                    <a:pt x="96511" y="24052"/>
                    <a:pt x="96208" y="23296"/>
                    <a:pt x="96208" y="22237"/>
                  </a:cubicBezTo>
                  <a:lnTo>
                    <a:pt x="113907" y="22237"/>
                  </a:lnTo>
                  <a:cubicBezTo>
                    <a:pt x="113907" y="22086"/>
                    <a:pt x="113907" y="21783"/>
                    <a:pt x="114058" y="21329"/>
                  </a:cubicBezTo>
                  <a:lnTo>
                    <a:pt x="114058" y="20270"/>
                  </a:lnTo>
                  <a:cubicBezTo>
                    <a:pt x="114058" y="18758"/>
                    <a:pt x="113907" y="17094"/>
                    <a:pt x="113302" y="15732"/>
                  </a:cubicBezTo>
                  <a:cubicBezTo>
                    <a:pt x="112697" y="14220"/>
                    <a:pt x="111940" y="13010"/>
                    <a:pt x="111033" y="11951"/>
                  </a:cubicBezTo>
                  <a:cubicBezTo>
                    <a:pt x="110125" y="10740"/>
                    <a:pt x="108764" y="9984"/>
                    <a:pt x="107251" y="9228"/>
                  </a:cubicBezTo>
                  <a:cubicBezTo>
                    <a:pt x="105738" y="8623"/>
                    <a:pt x="104074" y="8320"/>
                    <a:pt x="102259" y="8320"/>
                  </a:cubicBezTo>
                  <a:close/>
                  <a:moveTo>
                    <a:pt x="39482" y="8925"/>
                  </a:moveTo>
                  <a:cubicBezTo>
                    <a:pt x="39028" y="8925"/>
                    <a:pt x="38272" y="9077"/>
                    <a:pt x="37666" y="9228"/>
                  </a:cubicBezTo>
                  <a:cubicBezTo>
                    <a:pt x="37061" y="9379"/>
                    <a:pt x="36305" y="9833"/>
                    <a:pt x="35700" y="10438"/>
                  </a:cubicBezTo>
                  <a:cubicBezTo>
                    <a:pt x="35246" y="10740"/>
                    <a:pt x="34490" y="11346"/>
                    <a:pt x="34036" y="12102"/>
                  </a:cubicBezTo>
                  <a:cubicBezTo>
                    <a:pt x="33431" y="12707"/>
                    <a:pt x="33128" y="13312"/>
                    <a:pt x="32523" y="14068"/>
                  </a:cubicBezTo>
                  <a:lnTo>
                    <a:pt x="32523" y="9228"/>
                  </a:lnTo>
                  <a:lnTo>
                    <a:pt x="27229" y="9228"/>
                  </a:lnTo>
                  <a:lnTo>
                    <a:pt x="27229" y="32070"/>
                  </a:lnTo>
                  <a:lnTo>
                    <a:pt x="33128" y="32070"/>
                  </a:lnTo>
                  <a:lnTo>
                    <a:pt x="33128" y="18304"/>
                  </a:lnTo>
                  <a:cubicBezTo>
                    <a:pt x="33733" y="16943"/>
                    <a:pt x="34792" y="16035"/>
                    <a:pt x="36154" y="15279"/>
                  </a:cubicBezTo>
                  <a:cubicBezTo>
                    <a:pt x="37515" y="14674"/>
                    <a:pt x="39179" y="14371"/>
                    <a:pt x="40843" y="14371"/>
                  </a:cubicBezTo>
                  <a:lnTo>
                    <a:pt x="40843" y="8925"/>
                  </a:lnTo>
                  <a:close/>
                  <a:moveTo>
                    <a:pt x="129639" y="8925"/>
                  </a:moveTo>
                  <a:cubicBezTo>
                    <a:pt x="129034" y="8925"/>
                    <a:pt x="128278" y="9077"/>
                    <a:pt x="127672" y="9228"/>
                  </a:cubicBezTo>
                  <a:cubicBezTo>
                    <a:pt x="127067" y="9379"/>
                    <a:pt x="126311" y="9833"/>
                    <a:pt x="125857" y="10438"/>
                  </a:cubicBezTo>
                  <a:cubicBezTo>
                    <a:pt x="125252" y="10740"/>
                    <a:pt x="124496" y="11346"/>
                    <a:pt x="124042" y="12102"/>
                  </a:cubicBezTo>
                  <a:cubicBezTo>
                    <a:pt x="123588" y="12707"/>
                    <a:pt x="123134" y="13312"/>
                    <a:pt x="122529" y="14068"/>
                  </a:cubicBezTo>
                  <a:lnTo>
                    <a:pt x="122529" y="9228"/>
                  </a:lnTo>
                  <a:lnTo>
                    <a:pt x="117235" y="9228"/>
                  </a:lnTo>
                  <a:lnTo>
                    <a:pt x="117235" y="32070"/>
                  </a:lnTo>
                  <a:lnTo>
                    <a:pt x="123134" y="32070"/>
                  </a:lnTo>
                  <a:lnTo>
                    <a:pt x="123134" y="18304"/>
                  </a:lnTo>
                  <a:cubicBezTo>
                    <a:pt x="123739" y="16943"/>
                    <a:pt x="124798" y="16035"/>
                    <a:pt x="126160" y="15279"/>
                  </a:cubicBezTo>
                  <a:cubicBezTo>
                    <a:pt x="127521" y="14674"/>
                    <a:pt x="129185" y="14371"/>
                    <a:pt x="130849" y="14371"/>
                  </a:cubicBezTo>
                  <a:lnTo>
                    <a:pt x="130849" y="8925"/>
                  </a:lnTo>
                  <a:close/>
                  <a:moveTo>
                    <a:pt x="0" y="0"/>
                  </a:moveTo>
                  <a:lnTo>
                    <a:pt x="0" y="31767"/>
                  </a:lnTo>
                  <a:lnTo>
                    <a:pt x="5143" y="31767"/>
                  </a:lnTo>
                  <a:lnTo>
                    <a:pt x="5143" y="27834"/>
                  </a:lnTo>
                  <a:cubicBezTo>
                    <a:pt x="5900" y="29044"/>
                    <a:pt x="6959" y="30254"/>
                    <a:pt x="8320" y="31011"/>
                  </a:cubicBezTo>
                  <a:cubicBezTo>
                    <a:pt x="9681" y="31767"/>
                    <a:pt x="11194" y="32070"/>
                    <a:pt x="13161" y="32070"/>
                  </a:cubicBezTo>
                  <a:cubicBezTo>
                    <a:pt x="13551" y="32148"/>
                    <a:pt x="13942" y="32185"/>
                    <a:pt x="14328" y="32185"/>
                  </a:cubicBezTo>
                  <a:cubicBezTo>
                    <a:pt x="15435" y="32185"/>
                    <a:pt x="16499" y="31874"/>
                    <a:pt x="17396" y="31313"/>
                  </a:cubicBezTo>
                  <a:cubicBezTo>
                    <a:pt x="18758" y="30859"/>
                    <a:pt x="19968" y="29800"/>
                    <a:pt x="20875" y="28893"/>
                  </a:cubicBezTo>
                  <a:cubicBezTo>
                    <a:pt x="21783" y="27834"/>
                    <a:pt x="22539" y="26624"/>
                    <a:pt x="23145" y="25111"/>
                  </a:cubicBezTo>
                  <a:cubicBezTo>
                    <a:pt x="23750" y="23598"/>
                    <a:pt x="23901" y="22086"/>
                    <a:pt x="23901" y="20573"/>
                  </a:cubicBezTo>
                  <a:cubicBezTo>
                    <a:pt x="23901" y="19060"/>
                    <a:pt x="23750" y="17396"/>
                    <a:pt x="23145" y="16035"/>
                  </a:cubicBezTo>
                  <a:cubicBezTo>
                    <a:pt x="22539" y="14522"/>
                    <a:pt x="21934" y="13463"/>
                    <a:pt x="21027" y="12253"/>
                  </a:cubicBezTo>
                  <a:cubicBezTo>
                    <a:pt x="20119" y="11194"/>
                    <a:pt x="19211" y="10438"/>
                    <a:pt x="17850" y="9682"/>
                  </a:cubicBezTo>
                  <a:cubicBezTo>
                    <a:pt x="16640" y="9077"/>
                    <a:pt x="15127" y="8623"/>
                    <a:pt x="13766" y="8623"/>
                  </a:cubicBezTo>
                  <a:cubicBezTo>
                    <a:pt x="12102" y="8623"/>
                    <a:pt x="10438" y="9077"/>
                    <a:pt x="9076" y="9833"/>
                  </a:cubicBezTo>
                  <a:cubicBezTo>
                    <a:pt x="7715" y="10589"/>
                    <a:pt x="6656" y="11648"/>
                    <a:pt x="5900" y="13010"/>
                  </a:cubicBezTo>
                  <a:lnTo>
                    <a:pt x="5900" y="0"/>
                  </a:lnTo>
                  <a:close/>
                  <a:moveTo>
                    <a:pt x="53701" y="8471"/>
                  </a:moveTo>
                  <a:cubicBezTo>
                    <a:pt x="51886" y="8471"/>
                    <a:pt x="50222" y="8925"/>
                    <a:pt x="48709" y="9379"/>
                  </a:cubicBezTo>
                  <a:cubicBezTo>
                    <a:pt x="47197" y="9984"/>
                    <a:pt x="45986" y="10892"/>
                    <a:pt x="44927" y="12102"/>
                  </a:cubicBezTo>
                  <a:cubicBezTo>
                    <a:pt x="43869" y="13161"/>
                    <a:pt x="42961" y="14371"/>
                    <a:pt x="42356" y="15884"/>
                  </a:cubicBezTo>
                  <a:cubicBezTo>
                    <a:pt x="41902" y="17396"/>
                    <a:pt x="41600" y="18909"/>
                    <a:pt x="41600" y="20422"/>
                  </a:cubicBezTo>
                  <a:cubicBezTo>
                    <a:pt x="41600" y="21934"/>
                    <a:pt x="41902" y="23447"/>
                    <a:pt x="42356" y="24960"/>
                  </a:cubicBezTo>
                  <a:cubicBezTo>
                    <a:pt x="42961" y="26473"/>
                    <a:pt x="43717" y="27531"/>
                    <a:pt x="44927" y="28742"/>
                  </a:cubicBezTo>
                  <a:cubicBezTo>
                    <a:pt x="45835" y="29800"/>
                    <a:pt x="47197" y="30557"/>
                    <a:pt x="48709" y="31313"/>
                  </a:cubicBezTo>
                  <a:cubicBezTo>
                    <a:pt x="50222" y="31918"/>
                    <a:pt x="51886" y="32372"/>
                    <a:pt x="53701" y="32372"/>
                  </a:cubicBezTo>
                  <a:cubicBezTo>
                    <a:pt x="55668" y="32372"/>
                    <a:pt x="57332" y="32070"/>
                    <a:pt x="58844" y="31313"/>
                  </a:cubicBezTo>
                  <a:cubicBezTo>
                    <a:pt x="60357" y="30859"/>
                    <a:pt x="61567" y="29800"/>
                    <a:pt x="62626" y="28742"/>
                  </a:cubicBezTo>
                  <a:cubicBezTo>
                    <a:pt x="63534" y="27531"/>
                    <a:pt x="64593" y="26473"/>
                    <a:pt x="64895" y="24960"/>
                  </a:cubicBezTo>
                  <a:cubicBezTo>
                    <a:pt x="65500" y="23447"/>
                    <a:pt x="65652" y="22086"/>
                    <a:pt x="65652" y="20422"/>
                  </a:cubicBezTo>
                  <a:cubicBezTo>
                    <a:pt x="65652" y="18909"/>
                    <a:pt x="65500" y="17396"/>
                    <a:pt x="64895" y="15884"/>
                  </a:cubicBezTo>
                  <a:cubicBezTo>
                    <a:pt x="64290" y="14371"/>
                    <a:pt x="63534" y="13161"/>
                    <a:pt x="62475" y="12102"/>
                  </a:cubicBezTo>
                  <a:cubicBezTo>
                    <a:pt x="61567" y="10892"/>
                    <a:pt x="60206" y="10135"/>
                    <a:pt x="58693" y="9379"/>
                  </a:cubicBezTo>
                  <a:cubicBezTo>
                    <a:pt x="57180" y="8925"/>
                    <a:pt x="55516" y="8471"/>
                    <a:pt x="53701" y="8471"/>
                  </a:cubicBezTo>
                  <a:close/>
                  <a:moveTo>
                    <a:pt x="141438" y="8623"/>
                  </a:moveTo>
                  <a:cubicBezTo>
                    <a:pt x="140228" y="8623"/>
                    <a:pt x="139018" y="8925"/>
                    <a:pt x="137959" y="9228"/>
                  </a:cubicBezTo>
                  <a:cubicBezTo>
                    <a:pt x="136749" y="9682"/>
                    <a:pt x="135841" y="10135"/>
                    <a:pt x="135085" y="10740"/>
                  </a:cubicBezTo>
                  <a:cubicBezTo>
                    <a:pt x="134328" y="11346"/>
                    <a:pt x="133572" y="12253"/>
                    <a:pt x="133118" y="13161"/>
                  </a:cubicBezTo>
                  <a:cubicBezTo>
                    <a:pt x="132816" y="14220"/>
                    <a:pt x="132362" y="15127"/>
                    <a:pt x="132362" y="16489"/>
                  </a:cubicBezTo>
                  <a:cubicBezTo>
                    <a:pt x="132362" y="17396"/>
                    <a:pt x="132664" y="18153"/>
                    <a:pt x="132816" y="18758"/>
                  </a:cubicBezTo>
                  <a:cubicBezTo>
                    <a:pt x="133118" y="19212"/>
                    <a:pt x="133572" y="19817"/>
                    <a:pt x="134177" y="20422"/>
                  </a:cubicBezTo>
                  <a:cubicBezTo>
                    <a:pt x="134631" y="21027"/>
                    <a:pt x="135690" y="21329"/>
                    <a:pt x="136597" y="21783"/>
                  </a:cubicBezTo>
                  <a:cubicBezTo>
                    <a:pt x="137656" y="22086"/>
                    <a:pt x="138866" y="22540"/>
                    <a:pt x="140379" y="22842"/>
                  </a:cubicBezTo>
                  <a:cubicBezTo>
                    <a:pt x="142043" y="23447"/>
                    <a:pt x="143405" y="23750"/>
                    <a:pt x="144161" y="24203"/>
                  </a:cubicBezTo>
                  <a:cubicBezTo>
                    <a:pt x="144917" y="24506"/>
                    <a:pt x="145220" y="25111"/>
                    <a:pt x="145220" y="25867"/>
                  </a:cubicBezTo>
                  <a:cubicBezTo>
                    <a:pt x="145220" y="26624"/>
                    <a:pt x="144917" y="27380"/>
                    <a:pt x="144312" y="27834"/>
                  </a:cubicBezTo>
                  <a:cubicBezTo>
                    <a:pt x="143556" y="28137"/>
                    <a:pt x="142799" y="28288"/>
                    <a:pt x="141438" y="28288"/>
                  </a:cubicBezTo>
                  <a:cubicBezTo>
                    <a:pt x="140228" y="28288"/>
                    <a:pt x="138866" y="28137"/>
                    <a:pt x="137505" y="27531"/>
                  </a:cubicBezTo>
                  <a:cubicBezTo>
                    <a:pt x="136144" y="27078"/>
                    <a:pt x="134933" y="26321"/>
                    <a:pt x="133421" y="25262"/>
                  </a:cubicBezTo>
                  <a:lnTo>
                    <a:pt x="131908" y="28893"/>
                  </a:lnTo>
                  <a:cubicBezTo>
                    <a:pt x="133118" y="30103"/>
                    <a:pt x="134631" y="31011"/>
                    <a:pt x="136597" y="31616"/>
                  </a:cubicBezTo>
                  <a:cubicBezTo>
                    <a:pt x="138413" y="32070"/>
                    <a:pt x="140379" y="32523"/>
                    <a:pt x="142194" y="32523"/>
                  </a:cubicBezTo>
                  <a:cubicBezTo>
                    <a:pt x="145069" y="32372"/>
                    <a:pt x="147338" y="31767"/>
                    <a:pt x="148850" y="30406"/>
                  </a:cubicBezTo>
                  <a:cubicBezTo>
                    <a:pt x="150514" y="29044"/>
                    <a:pt x="151271" y="27380"/>
                    <a:pt x="151271" y="25111"/>
                  </a:cubicBezTo>
                  <a:cubicBezTo>
                    <a:pt x="151271" y="24203"/>
                    <a:pt x="151119" y="23447"/>
                    <a:pt x="150817" y="22691"/>
                  </a:cubicBezTo>
                  <a:cubicBezTo>
                    <a:pt x="150363" y="21934"/>
                    <a:pt x="149758" y="21329"/>
                    <a:pt x="149304" y="20724"/>
                  </a:cubicBezTo>
                  <a:cubicBezTo>
                    <a:pt x="148699" y="20270"/>
                    <a:pt x="147489" y="19817"/>
                    <a:pt x="146430" y="19514"/>
                  </a:cubicBezTo>
                  <a:cubicBezTo>
                    <a:pt x="145220" y="19060"/>
                    <a:pt x="144010" y="18758"/>
                    <a:pt x="142497" y="18304"/>
                  </a:cubicBezTo>
                  <a:cubicBezTo>
                    <a:pt x="141741" y="18153"/>
                    <a:pt x="140984" y="17850"/>
                    <a:pt x="140379" y="17699"/>
                  </a:cubicBezTo>
                  <a:cubicBezTo>
                    <a:pt x="139774" y="17548"/>
                    <a:pt x="139472" y="17396"/>
                    <a:pt x="139018" y="17245"/>
                  </a:cubicBezTo>
                  <a:cubicBezTo>
                    <a:pt x="138715" y="16943"/>
                    <a:pt x="138413" y="16791"/>
                    <a:pt x="138261" y="16489"/>
                  </a:cubicBezTo>
                  <a:cubicBezTo>
                    <a:pt x="138110" y="16186"/>
                    <a:pt x="138110" y="15884"/>
                    <a:pt x="138110" y="15430"/>
                  </a:cubicBezTo>
                  <a:cubicBezTo>
                    <a:pt x="138110" y="14522"/>
                    <a:pt x="138413" y="13917"/>
                    <a:pt x="139018" y="13615"/>
                  </a:cubicBezTo>
                  <a:cubicBezTo>
                    <a:pt x="139774" y="13161"/>
                    <a:pt x="140530" y="13010"/>
                    <a:pt x="141438" y="13010"/>
                  </a:cubicBezTo>
                  <a:cubicBezTo>
                    <a:pt x="142648" y="13010"/>
                    <a:pt x="143556" y="13161"/>
                    <a:pt x="144766" y="13615"/>
                  </a:cubicBezTo>
                  <a:cubicBezTo>
                    <a:pt x="145825" y="13917"/>
                    <a:pt x="147035" y="14674"/>
                    <a:pt x="148094" y="15430"/>
                  </a:cubicBezTo>
                  <a:lnTo>
                    <a:pt x="150363" y="11951"/>
                  </a:lnTo>
                  <a:cubicBezTo>
                    <a:pt x="149002" y="10740"/>
                    <a:pt x="147791" y="9984"/>
                    <a:pt x="146279" y="9379"/>
                  </a:cubicBezTo>
                  <a:cubicBezTo>
                    <a:pt x="144766" y="8925"/>
                    <a:pt x="143253" y="8623"/>
                    <a:pt x="141438" y="86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055;p166"/>
            <p:cNvSpPr/>
            <p:nvPr/>
          </p:nvSpPr>
          <p:spPr>
            <a:xfrm>
              <a:off x="2386150" y="1775900"/>
              <a:ext cx="4859600" cy="816900"/>
            </a:xfrm>
            <a:custGeom>
              <a:avLst/>
              <a:gdLst/>
              <a:ahLst/>
              <a:cxnLst/>
              <a:rect l="l" t="t" r="r" b="b"/>
              <a:pathLst>
                <a:path w="194384" h="32676" extrusionOk="0">
                  <a:moveTo>
                    <a:pt x="62324" y="303"/>
                  </a:moveTo>
                  <a:lnTo>
                    <a:pt x="62324" y="6203"/>
                  </a:lnTo>
                  <a:lnTo>
                    <a:pt x="68224" y="6203"/>
                  </a:lnTo>
                  <a:lnTo>
                    <a:pt x="68224" y="303"/>
                  </a:lnTo>
                  <a:close/>
                  <a:moveTo>
                    <a:pt x="86225" y="303"/>
                  </a:moveTo>
                  <a:lnTo>
                    <a:pt x="86225" y="6203"/>
                  </a:lnTo>
                  <a:lnTo>
                    <a:pt x="91973" y="6203"/>
                  </a:lnTo>
                  <a:lnTo>
                    <a:pt x="91973" y="303"/>
                  </a:lnTo>
                  <a:close/>
                  <a:moveTo>
                    <a:pt x="26624" y="13464"/>
                  </a:moveTo>
                  <a:cubicBezTo>
                    <a:pt x="28137" y="13464"/>
                    <a:pt x="29650" y="13918"/>
                    <a:pt x="30709" y="14977"/>
                  </a:cubicBezTo>
                  <a:cubicBezTo>
                    <a:pt x="31919" y="15884"/>
                    <a:pt x="32524" y="17397"/>
                    <a:pt x="32675" y="19061"/>
                  </a:cubicBezTo>
                  <a:lnTo>
                    <a:pt x="20573" y="19061"/>
                  </a:lnTo>
                  <a:lnTo>
                    <a:pt x="20573" y="18910"/>
                  </a:lnTo>
                  <a:cubicBezTo>
                    <a:pt x="20573" y="18153"/>
                    <a:pt x="20725" y="17246"/>
                    <a:pt x="21027" y="16641"/>
                  </a:cubicBezTo>
                  <a:cubicBezTo>
                    <a:pt x="21481" y="15884"/>
                    <a:pt x="21784" y="15279"/>
                    <a:pt x="22389" y="14977"/>
                  </a:cubicBezTo>
                  <a:cubicBezTo>
                    <a:pt x="22994" y="14371"/>
                    <a:pt x="23599" y="13918"/>
                    <a:pt x="24355" y="13766"/>
                  </a:cubicBezTo>
                  <a:cubicBezTo>
                    <a:pt x="25112" y="13615"/>
                    <a:pt x="25868" y="13464"/>
                    <a:pt x="26624" y="13464"/>
                  </a:cubicBezTo>
                  <a:close/>
                  <a:moveTo>
                    <a:pt x="107554" y="13464"/>
                  </a:moveTo>
                  <a:cubicBezTo>
                    <a:pt x="109067" y="13464"/>
                    <a:pt x="110579" y="13918"/>
                    <a:pt x="111638" y="14977"/>
                  </a:cubicBezTo>
                  <a:cubicBezTo>
                    <a:pt x="112848" y="15884"/>
                    <a:pt x="113454" y="17397"/>
                    <a:pt x="113605" y="19061"/>
                  </a:cubicBezTo>
                  <a:lnTo>
                    <a:pt x="101503" y="19061"/>
                  </a:lnTo>
                  <a:lnTo>
                    <a:pt x="101503" y="18910"/>
                  </a:lnTo>
                  <a:cubicBezTo>
                    <a:pt x="101503" y="18153"/>
                    <a:pt x="101654" y="17246"/>
                    <a:pt x="102108" y="16641"/>
                  </a:cubicBezTo>
                  <a:cubicBezTo>
                    <a:pt x="102411" y="15884"/>
                    <a:pt x="102865" y="15279"/>
                    <a:pt x="103318" y="14977"/>
                  </a:cubicBezTo>
                  <a:cubicBezTo>
                    <a:pt x="103924" y="14371"/>
                    <a:pt x="104529" y="13918"/>
                    <a:pt x="105285" y="13766"/>
                  </a:cubicBezTo>
                  <a:cubicBezTo>
                    <a:pt x="106041" y="13615"/>
                    <a:pt x="106646" y="13464"/>
                    <a:pt x="107554" y="13464"/>
                  </a:cubicBezTo>
                  <a:close/>
                  <a:moveTo>
                    <a:pt x="182584" y="13464"/>
                  </a:moveTo>
                  <a:cubicBezTo>
                    <a:pt x="184097" y="13464"/>
                    <a:pt x="185610" y="13918"/>
                    <a:pt x="186668" y="14977"/>
                  </a:cubicBezTo>
                  <a:cubicBezTo>
                    <a:pt x="187879" y="15884"/>
                    <a:pt x="188484" y="17397"/>
                    <a:pt x="188635" y="19061"/>
                  </a:cubicBezTo>
                  <a:lnTo>
                    <a:pt x="176533" y="19061"/>
                  </a:lnTo>
                  <a:lnTo>
                    <a:pt x="176533" y="18910"/>
                  </a:lnTo>
                  <a:cubicBezTo>
                    <a:pt x="176533" y="18153"/>
                    <a:pt x="176685" y="17246"/>
                    <a:pt x="177138" y="16641"/>
                  </a:cubicBezTo>
                  <a:cubicBezTo>
                    <a:pt x="177441" y="15884"/>
                    <a:pt x="177895" y="15279"/>
                    <a:pt x="178500" y="14977"/>
                  </a:cubicBezTo>
                  <a:cubicBezTo>
                    <a:pt x="178954" y="14371"/>
                    <a:pt x="179559" y="13918"/>
                    <a:pt x="180315" y="13766"/>
                  </a:cubicBezTo>
                  <a:cubicBezTo>
                    <a:pt x="181071" y="13615"/>
                    <a:pt x="181828" y="13464"/>
                    <a:pt x="182584" y="13464"/>
                  </a:cubicBezTo>
                  <a:close/>
                  <a:moveTo>
                    <a:pt x="12254" y="9077"/>
                  </a:moveTo>
                  <a:cubicBezTo>
                    <a:pt x="11648" y="9077"/>
                    <a:pt x="10892" y="9228"/>
                    <a:pt x="10287" y="9380"/>
                  </a:cubicBezTo>
                  <a:cubicBezTo>
                    <a:pt x="9833" y="9682"/>
                    <a:pt x="9077" y="9985"/>
                    <a:pt x="8472" y="10590"/>
                  </a:cubicBezTo>
                  <a:cubicBezTo>
                    <a:pt x="7867" y="10892"/>
                    <a:pt x="7110" y="11497"/>
                    <a:pt x="6808" y="12254"/>
                  </a:cubicBezTo>
                  <a:cubicBezTo>
                    <a:pt x="6203" y="12859"/>
                    <a:pt x="5749" y="13615"/>
                    <a:pt x="5295" y="14371"/>
                  </a:cubicBezTo>
                  <a:lnTo>
                    <a:pt x="5295" y="9228"/>
                  </a:lnTo>
                  <a:lnTo>
                    <a:pt x="1" y="9228"/>
                  </a:lnTo>
                  <a:lnTo>
                    <a:pt x="1" y="32070"/>
                  </a:lnTo>
                  <a:lnTo>
                    <a:pt x="5749" y="32070"/>
                  </a:lnTo>
                  <a:lnTo>
                    <a:pt x="5749" y="18305"/>
                  </a:lnTo>
                  <a:cubicBezTo>
                    <a:pt x="6354" y="16943"/>
                    <a:pt x="7564" y="16035"/>
                    <a:pt x="8774" y="15279"/>
                  </a:cubicBezTo>
                  <a:cubicBezTo>
                    <a:pt x="10136" y="14674"/>
                    <a:pt x="11800" y="14371"/>
                    <a:pt x="13615" y="14371"/>
                  </a:cubicBezTo>
                  <a:lnTo>
                    <a:pt x="13615" y="9077"/>
                  </a:lnTo>
                  <a:close/>
                  <a:moveTo>
                    <a:pt x="62324" y="9228"/>
                  </a:moveTo>
                  <a:lnTo>
                    <a:pt x="62324" y="32070"/>
                  </a:lnTo>
                  <a:lnTo>
                    <a:pt x="68224" y="32070"/>
                  </a:lnTo>
                  <a:lnTo>
                    <a:pt x="68224" y="9228"/>
                  </a:lnTo>
                  <a:close/>
                  <a:moveTo>
                    <a:pt x="86225" y="9228"/>
                  </a:moveTo>
                  <a:lnTo>
                    <a:pt x="86225" y="32070"/>
                  </a:lnTo>
                  <a:lnTo>
                    <a:pt x="91973" y="32070"/>
                  </a:lnTo>
                  <a:lnTo>
                    <a:pt x="91973" y="9228"/>
                  </a:lnTo>
                  <a:close/>
                  <a:moveTo>
                    <a:pt x="137052" y="9077"/>
                  </a:moveTo>
                  <a:cubicBezTo>
                    <a:pt x="134934" y="9077"/>
                    <a:pt x="133270" y="9380"/>
                    <a:pt x="131606" y="10136"/>
                  </a:cubicBezTo>
                  <a:cubicBezTo>
                    <a:pt x="130093" y="10892"/>
                    <a:pt x="128732" y="12102"/>
                    <a:pt x="127976" y="13615"/>
                  </a:cubicBezTo>
                  <a:lnTo>
                    <a:pt x="127976" y="9228"/>
                  </a:lnTo>
                  <a:lnTo>
                    <a:pt x="122681" y="9228"/>
                  </a:lnTo>
                  <a:lnTo>
                    <a:pt x="122681" y="32070"/>
                  </a:lnTo>
                  <a:lnTo>
                    <a:pt x="128581" y="32070"/>
                  </a:lnTo>
                  <a:lnTo>
                    <a:pt x="128581" y="18758"/>
                  </a:lnTo>
                  <a:cubicBezTo>
                    <a:pt x="128732" y="18002"/>
                    <a:pt x="129034" y="17397"/>
                    <a:pt x="129488" y="16792"/>
                  </a:cubicBezTo>
                  <a:cubicBezTo>
                    <a:pt x="129791" y="16187"/>
                    <a:pt x="130396" y="15733"/>
                    <a:pt x="131001" y="15279"/>
                  </a:cubicBezTo>
                  <a:cubicBezTo>
                    <a:pt x="131606" y="14977"/>
                    <a:pt x="132060" y="14523"/>
                    <a:pt x="132665" y="14371"/>
                  </a:cubicBezTo>
                  <a:cubicBezTo>
                    <a:pt x="133270" y="14220"/>
                    <a:pt x="133875" y="13918"/>
                    <a:pt x="134329" y="13918"/>
                  </a:cubicBezTo>
                  <a:cubicBezTo>
                    <a:pt x="135539" y="13918"/>
                    <a:pt x="136447" y="14371"/>
                    <a:pt x="137052" y="15279"/>
                  </a:cubicBezTo>
                  <a:cubicBezTo>
                    <a:pt x="137657" y="16035"/>
                    <a:pt x="137959" y="17548"/>
                    <a:pt x="137959" y="19212"/>
                  </a:cubicBezTo>
                  <a:lnTo>
                    <a:pt x="137959" y="32070"/>
                  </a:lnTo>
                  <a:lnTo>
                    <a:pt x="143859" y="32070"/>
                  </a:lnTo>
                  <a:lnTo>
                    <a:pt x="143859" y="18002"/>
                  </a:lnTo>
                  <a:lnTo>
                    <a:pt x="143708" y="18002"/>
                  </a:lnTo>
                  <a:cubicBezTo>
                    <a:pt x="143708" y="16792"/>
                    <a:pt x="143405" y="15733"/>
                    <a:pt x="143405" y="14674"/>
                  </a:cubicBezTo>
                  <a:cubicBezTo>
                    <a:pt x="143254" y="13615"/>
                    <a:pt x="142951" y="12708"/>
                    <a:pt x="142497" y="11951"/>
                  </a:cubicBezTo>
                  <a:cubicBezTo>
                    <a:pt x="141892" y="11195"/>
                    <a:pt x="141439" y="10438"/>
                    <a:pt x="140380" y="9833"/>
                  </a:cubicBezTo>
                  <a:cubicBezTo>
                    <a:pt x="139472" y="9228"/>
                    <a:pt x="138413" y="9077"/>
                    <a:pt x="137052" y="9077"/>
                  </a:cubicBezTo>
                  <a:close/>
                  <a:moveTo>
                    <a:pt x="26624" y="8623"/>
                  </a:moveTo>
                  <a:cubicBezTo>
                    <a:pt x="24809" y="8623"/>
                    <a:pt x="22994" y="9077"/>
                    <a:pt x="21481" y="9531"/>
                  </a:cubicBezTo>
                  <a:cubicBezTo>
                    <a:pt x="19968" y="10136"/>
                    <a:pt x="18607" y="11044"/>
                    <a:pt x="17699" y="12254"/>
                  </a:cubicBezTo>
                  <a:cubicBezTo>
                    <a:pt x="16489" y="13313"/>
                    <a:pt x="15733" y="14523"/>
                    <a:pt x="15279" y="16035"/>
                  </a:cubicBezTo>
                  <a:cubicBezTo>
                    <a:pt x="14674" y="17548"/>
                    <a:pt x="14523" y="19061"/>
                    <a:pt x="14523" y="20574"/>
                  </a:cubicBezTo>
                  <a:cubicBezTo>
                    <a:pt x="14523" y="22086"/>
                    <a:pt x="14825" y="23599"/>
                    <a:pt x="15279" y="25112"/>
                  </a:cubicBezTo>
                  <a:cubicBezTo>
                    <a:pt x="15733" y="26624"/>
                    <a:pt x="16489" y="27683"/>
                    <a:pt x="17699" y="28893"/>
                  </a:cubicBezTo>
                  <a:cubicBezTo>
                    <a:pt x="18758" y="29952"/>
                    <a:pt x="19968" y="30709"/>
                    <a:pt x="21481" y="31314"/>
                  </a:cubicBezTo>
                  <a:cubicBezTo>
                    <a:pt x="22994" y="31919"/>
                    <a:pt x="24658" y="32373"/>
                    <a:pt x="26322" y="32373"/>
                  </a:cubicBezTo>
                  <a:cubicBezTo>
                    <a:pt x="26796" y="32425"/>
                    <a:pt x="27252" y="32450"/>
                    <a:pt x="27692" y="32450"/>
                  </a:cubicBezTo>
                  <a:cubicBezTo>
                    <a:pt x="29773" y="32450"/>
                    <a:pt x="31479" y="31886"/>
                    <a:pt x="32978" y="31011"/>
                  </a:cubicBezTo>
                  <a:cubicBezTo>
                    <a:pt x="34944" y="29801"/>
                    <a:pt x="36154" y="28440"/>
                    <a:pt x="37062" y="26624"/>
                  </a:cubicBezTo>
                  <a:lnTo>
                    <a:pt x="31919" y="25263"/>
                  </a:lnTo>
                  <a:cubicBezTo>
                    <a:pt x="31465" y="26171"/>
                    <a:pt x="30709" y="26927"/>
                    <a:pt x="29801" y="27532"/>
                  </a:cubicBezTo>
                  <a:cubicBezTo>
                    <a:pt x="28893" y="28137"/>
                    <a:pt x="27683" y="28288"/>
                    <a:pt x="26624" y="28288"/>
                  </a:cubicBezTo>
                  <a:cubicBezTo>
                    <a:pt x="25868" y="28288"/>
                    <a:pt x="25112" y="28137"/>
                    <a:pt x="24355" y="27986"/>
                  </a:cubicBezTo>
                  <a:cubicBezTo>
                    <a:pt x="23599" y="27683"/>
                    <a:pt x="22994" y="27381"/>
                    <a:pt x="22389" y="26776"/>
                  </a:cubicBezTo>
                  <a:cubicBezTo>
                    <a:pt x="21784" y="26171"/>
                    <a:pt x="21481" y="25717"/>
                    <a:pt x="21027" y="25112"/>
                  </a:cubicBezTo>
                  <a:cubicBezTo>
                    <a:pt x="20725" y="24355"/>
                    <a:pt x="20573" y="23599"/>
                    <a:pt x="20573" y="22691"/>
                  </a:cubicBezTo>
                  <a:lnTo>
                    <a:pt x="38121" y="22691"/>
                  </a:lnTo>
                  <a:cubicBezTo>
                    <a:pt x="38121" y="22389"/>
                    <a:pt x="38272" y="22086"/>
                    <a:pt x="38272" y="21632"/>
                  </a:cubicBezTo>
                  <a:lnTo>
                    <a:pt x="38272" y="20574"/>
                  </a:lnTo>
                  <a:cubicBezTo>
                    <a:pt x="38272" y="19061"/>
                    <a:pt x="38121" y="17548"/>
                    <a:pt x="37516" y="16035"/>
                  </a:cubicBezTo>
                  <a:cubicBezTo>
                    <a:pt x="36911" y="14523"/>
                    <a:pt x="36154" y="13313"/>
                    <a:pt x="35247" y="12254"/>
                  </a:cubicBezTo>
                  <a:cubicBezTo>
                    <a:pt x="34339" y="11044"/>
                    <a:pt x="32978" y="10287"/>
                    <a:pt x="31465" y="9531"/>
                  </a:cubicBezTo>
                  <a:cubicBezTo>
                    <a:pt x="29952" y="9077"/>
                    <a:pt x="28288" y="8623"/>
                    <a:pt x="26624" y="8623"/>
                  </a:cubicBezTo>
                  <a:close/>
                  <a:moveTo>
                    <a:pt x="107554" y="8623"/>
                  </a:moveTo>
                  <a:cubicBezTo>
                    <a:pt x="105890" y="8623"/>
                    <a:pt x="103924" y="9077"/>
                    <a:pt x="102411" y="9531"/>
                  </a:cubicBezTo>
                  <a:cubicBezTo>
                    <a:pt x="100898" y="10136"/>
                    <a:pt x="99537" y="11044"/>
                    <a:pt x="98629" y="12254"/>
                  </a:cubicBezTo>
                  <a:cubicBezTo>
                    <a:pt x="97419" y="13313"/>
                    <a:pt x="96663" y="14523"/>
                    <a:pt x="96209" y="16035"/>
                  </a:cubicBezTo>
                  <a:cubicBezTo>
                    <a:pt x="95604" y="17548"/>
                    <a:pt x="95452" y="19061"/>
                    <a:pt x="95452" y="20574"/>
                  </a:cubicBezTo>
                  <a:cubicBezTo>
                    <a:pt x="95452" y="22086"/>
                    <a:pt x="95604" y="23599"/>
                    <a:pt x="96209" y="25112"/>
                  </a:cubicBezTo>
                  <a:cubicBezTo>
                    <a:pt x="96663" y="26624"/>
                    <a:pt x="97419" y="27683"/>
                    <a:pt x="98629" y="28893"/>
                  </a:cubicBezTo>
                  <a:cubicBezTo>
                    <a:pt x="99688" y="29952"/>
                    <a:pt x="100898" y="30709"/>
                    <a:pt x="102411" y="31314"/>
                  </a:cubicBezTo>
                  <a:cubicBezTo>
                    <a:pt x="103924" y="31919"/>
                    <a:pt x="105587" y="32373"/>
                    <a:pt x="107251" y="32373"/>
                  </a:cubicBezTo>
                  <a:cubicBezTo>
                    <a:pt x="107726" y="32425"/>
                    <a:pt x="108187" y="32450"/>
                    <a:pt x="108633" y="32450"/>
                  </a:cubicBezTo>
                  <a:cubicBezTo>
                    <a:pt x="110747" y="32450"/>
                    <a:pt x="112533" y="31886"/>
                    <a:pt x="113907" y="31011"/>
                  </a:cubicBezTo>
                  <a:cubicBezTo>
                    <a:pt x="115874" y="29801"/>
                    <a:pt x="117235" y="28440"/>
                    <a:pt x="117992" y="26624"/>
                  </a:cubicBezTo>
                  <a:lnTo>
                    <a:pt x="112848" y="25263"/>
                  </a:lnTo>
                  <a:cubicBezTo>
                    <a:pt x="112395" y="26171"/>
                    <a:pt x="111638" y="26927"/>
                    <a:pt x="110731" y="27532"/>
                  </a:cubicBezTo>
                  <a:cubicBezTo>
                    <a:pt x="109823" y="28137"/>
                    <a:pt x="108613" y="28288"/>
                    <a:pt x="107554" y="28288"/>
                  </a:cubicBezTo>
                  <a:cubicBezTo>
                    <a:pt x="106798" y="28288"/>
                    <a:pt x="106041" y="28137"/>
                    <a:pt x="105285" y="27986"/>
                  </a:cubicBezTo>
                  <a:cubicBezTo>
                    <a:pt x="104529" y="27683"/>
                    <a:pt x="103924" y="27381"/>
                    <a:pt x="103318" y="26776"/>
                  </a:cubicBezTo>
                  <a:cubicBezTo>
                    <a:pt x="102865" y="26171"/>
                    <a:pt x="102411" y="25717"/>
                    <a:pt x="102108" y="25112"/>
                  </a:cubicBezTo>
                  <a:cubicBezTo>
                    <a:pt x="101654" y="24355"/>
                    <a:pt x="101503" y="23599"/>
                    <a:pt x="101503" y="22691"/>
                  </a:cubicBezTo>
                  <a:lnTo>
                    <a:pt x="119051" y="22691"/>
                  </a:lnTo>
                  <a:cubicBezTo>
                    <a:pt x="119051" y="22389"/>
                    <a:pt x="119051" y="22086"/>
                    <a:pt x="119202" y="21632"/>
                  </a:cubicBezTo>
                  <a:lnTo>
                    <a:pt x="119202" y="20574"/>
                  </a:lnTo>
                  <a:cubicBezTo>
                    <a:pt x="119202" y="19061"/>
                    <a:pt x="119051" y="17548"/>
                    <a:pt x="118445" y="16035"/>
                  </a:cubicBezTo>
                  <a:cubicBezTo>
                    <a:pt x="117840" y="14523"/>
                    <a:pt x="117084" y="13313"/>
                    <a:pt x="116176" y="12254"/>
                  </a:cubicBezTo>
                  <a:cubicBezTo>
                    <a:pt x="115269" y="11044"/>
                    <a:pt x="113907" y="10287"/>
                    <a:pt x="112395" y="9531"/>
                  </a:cubicBezTo>
                  <a:cubicBezTo>
                    <a:pt x="110882" y="9077"/>
                    <a:pt x="109218" y="8623"/>
                    <a:pt x="107554" y="8623"/>
                  </a:cubicBezTo>
                  <a:close/>
                  <a:moveTo>
                    <a:pt x="182584" y="8623"/>
                  </a:moveTo>
                  <a:cubicBezTo>
                    <a:pt x="180769" y="8623"/>
                    <a:pt x="178954" y="9077"/>
                    <a:pt x="177441" y="9531"/>
                  </a:cubicBezTo>
                  <a:cubicBezTo>
                    <a:pt x="175928" y="10136"/>
                    <a:pt x="174718" y="11044"/>
                    <a:pt x="173659" y="12254"/>
                  </a:cubicBezTo>
                  <a:cubicBezTo>
                    <a:pt x="172600" y="13313"/>
                    <a:pt x="171844" y="14523"/>
                    <a:pt x="171239" y="16035"/>
                  </a:cubicBezTo>
                  <a:cubicBezTo>
                    <a:pt x="170634" y="17548"/>
                    <a:pt x="170483" y="19061"/>
                    <a:pt x="170483" y="20574"/>
                  </a:cubicBezTo>
                  <a:cubicBezTo>
                    <a:pt x="170483" y="22086"/>
                    <a:pt x="170634" y="23599"/>
                    <a:pt x="171239" y="25112"/>
                  </a:cubicBezTo>
                  <a:cubicBezTo>
                    <a:pt x="171844" y="26624"/>
                    <a:pt x="172600" y="27683"/>
                    <a:pt x="173659" y="28893"/>
                  </a:cubicBezTo>
                  <a:cubicBezTo>
                    <a:pt x="174869" y="29952"/>
                    <a:pt x="175928" y="30709"/>
                    <a:pt x="177441" y="31314"/>
                  </a:cubicBezTo>
                  <a:cubicBezTo>
                    <a:pt x="178954" y="31919"/>
                    <a:pt x="180769" y="32373"/>
                    <a:pt x="182433" y="32373"/>
                  </a:cubicBezTo>
                  <a:cubicBezTo>
                    <a:pt x="182881" y="32425"/>
                    <a:pt x="183320" y="32450"/>
                    <a:pt x="183749" y="32450"/>
                  </a:cubicBezTo>
                  <a:cubicBezTo>
                    <a:pt x="185782" y="32450"/>
                    <a:pt x="187590" y="31886"/>
                    <a:pt x="189089" y="31011"/>
                  </a:cubicBezTo>
                  <a:cubicBezTo>
                    <a:pt x="190904" y="29801"/>
                    <a:pt x="192265" y="28440"/>
                    <a:pt x="193022" y="26624"/>
                  </a:cubicBezTo>
                  <a:lnTo>
                    <a:pt x="187879" y="25263"/>
                  </a:lnTo>
                  <a:cubicBezTo>
                    <a:pt x="187576" y="26171"/>
                    <a:pt x="186820" y="26927"/>
                    <a:pt x="185761" y="27532"/>
                  </a:cubicBezTo>
                  <a:cubicBezTo>
                    <a:pt x="184853" y="28137"/>
                    <a:pt x="183794" y="28288"/>
                    <a:pt x="182584" y="28288"/>
                  </a:cubicBezTo>
                  <a:cubicBezTo>
                    <a:pt x="181828" y="28288"/>
                    <a:pt x="181071" y="28137"/>
                    <a:pt x="180315" y="27986"/>
                  </a:cubicBezTo>
                  <a:cubicBezTo>
                    <a:pt x="179559" y="27683"/>
                    <a:pt x="178954" y="27381"/>
                    <a:pt x="178500" y="26776"/>
                  </a:cubicBezTo>
                  <a:cubicBezTo>
                    <a:pt x="177895" y="26171"/>
                    <a:pt x="177441" y="25717"/>
                    <a:pt x="177138" y="25112"/>
                  </a:cubicBezTo>
                  <a:cubicBezTo>
                    <a:pt x="176685" y="24355"/>
                    <a:pt x="176533" y="23599"/>
                    <a:pt x="176533" y="22691"/>
                  </a:cubicBezTo>
                  <a:lnTo>
                    <a:pt x="194081" y="22691"/>
                  </a:lnTo>
                  <a:cubicBezTo>
                    <a:pt x="194081" y="22389"/>
                    <a:pt x="194081" y="22086"/>
                    <a:pt x="194383" y="21632"/>
                  </a:cubicBezTo>
                  <a:lnTo>
                    <a:pt x="194383" y="20574"/>
                  </a:lnTo>
                  <a:cubicBezTo>
                    <a:pt x="194383" y="19061"/>
                    <a:pt x="194081" y="17548"/>
                    <a:pt x="193627" y="16035"/>
                  </a:cubicBezTo>
                  <a:cubicBezTo>
                    <a:pt x="193022" y="14523"/>
                    <a:pt x="192265" y="13313"/>
                    <a:pt x="191358" y="12254"/>
                  </a:cubicBezTo>
                  <a:cubicBezTo>
                    <a:pt x="190299" y="11044"/>
                    <a:pt x="189089" y="10287"/>
                    <a:pt x="187576" y="9531"/>
                  </a:cubicBezTo>
                  <a:cubicBezTo>
                    <a:pt x="186063" y="9077"/>
                    <a:pt x="184248" y="8623"/>
                    <a:pt x="182584" y="8623"/>
                  </a:cubicBezTo>
                  <a:close/>
                  <a:moveTo>
                    <a:pt x="72913" y="1"/>
                  </a:moveTo>
                  <a:lnTo>
                    <a:pt x="72913" y="26776"/>
                  </a:lnTo>
                  <a:cubicBezTo>
                    <a:pt x="72913" y="28742"/>
                    <a:pt x="73518" y="29952"/>
                    <a:pt x="74426" y="31011"/>
                  </a:cubicBezTo>
                  <a:cubicBezTo>
                    <a:pt x="75333" y="31919"/>
                    <a:pt x="76846" y="32524"/>
                    <a:pt x="78661" y="32524"/>
                  </a:cubicBezTo>
                  <a:cubicBezTo>
                    <a:pt x="79418" y="32524"/>
                    <a:pt x="80325" y="32373"/>
                    <a:pt x="81384" y="32070"/>
                  </a:cubicBezTo>
                  <a:cubicBezTo>
                    <a:pt x="82594" y="31919"/>
                    <a:pt x="83351" y="31616"/>
                    <a:pt x="84258" y="31162"/>
                  </a:cubicBezTo>
                  <a:lnTo>
                    <a:pt x="83502" y="26624"/>
                  </a:lnTo>
                  <a:cubicBezTo>
                    <a:pt x="83199" y="26776"/>
                    <a:pt x="82746" y="27078"/>
                    <a:pt x="82443" y="27078"/>
                  </a:cubicBezTo>
                  <a:cubicBezTo>
                    <a:pt x="81989" y="27229"/>
                    <a:pt x="81687" y="27229"/>
                    <a:pt x="81233" y="27229"/>
                  </a:cubicBezTo>
                  <a:cubicBezTo>
                    <a:pt x="80477" y="27229"/>
                    <a:pt x="79871" y="27078"/>
                    <a:pt x="79569" y="26473"/>
                  </a:cubicBezTo>
                  <a:cubicBezTo>
                    <a:pt x="79115" y="26019"/>
                    <a:pt x="78964" y="25263"/>
                    <a:pt x="78964" y="24507"/>
                  </a:cubicBezTo>
                  <a:lnTo>
                    <a:pt x="78964" y="1"/>
                  </a:lnTo>
                  <a:close/>
                  <a:moveTo>
                    <a:pt x="49315" y="8775"/>
                  </a:moveTo>
                  <a:cubicBezTo>
                    <a:pt x="47953" y="8775"/>
                    <a:pt x="46895" y="9077"/>
                    <a:pt x="45684" y="9380"/>
                  </a:cubicBezTo>
                  <a:cubicBezTo>
                    <a:pt x="44625" y="9833"/>
                    <a:pt x="43567" y="10287"/>
                    <a:pt x="42810" y="10892"/>
                  </a:cubicBezTo>
                  <a:cubicBezTo>
                    <a:pt x="42054" y="11497"/>
                    <a:pt x="41298" y="12405"/>
                    <a:pt x="40995" y="13313"/>
                  </a:cubicBezTo>
                  <a:cubicBezTo>
                    <a:pt x="40541" y="14371"/>
                    <a:pt x="40239" y="15279"/>
                    <a:pt x="40239" y="16641"/>
                  </a:cubicBezTo>
                  <a:cubicBezTo>
                    <a:pt x="40239" y="17548"/>
                    <a:pt x="40390" y="18305"/>
                    <a:pt x="40541" y="18910"/>
                  </a:cubicBezTo>
                  <a:cubicBezTo>
                    <a:pt x="40995" y="19363"/>
                    <a:pt x="41298" y="19968"/>
                    <a:pt x="41903" y="20574"/>
                  </a:cubicBezTo>
                  <a:cubicBezTo>
                    <a:pt x="42508" y="21179"/>
                    <a:pt x="43415" y="21481"/>
                    <a:pt x="44323" y="21935"/>
                  </a:cubicBezTo>
                  <a:cubicBezTo>
                    <a:pt x="45533" y="22238"/>
                    <a:pt x="46592" y="22691"/>
                    <a:pt x="48105" y="22994"/>
                  </a:cubicBezTo>
                  <a:cubicBezTo>
                    <a:pt x="49920" y="23599"/>
                    <a:pt x="51130" y="23901"/>
                    <a:pt x="51886" y="24355"/>
                  </a:cubicBezTo>
                  <a:cubicBezTo>
                    <a:pt x="52643" y="24658"/>
                    <a:pt x="53097" y="25263"/>
                    <a:pt x="53097" y="26019"/>
                  </a:cubicBezTo>
                  <a:cubicBezTo>
                    <a:pt x="53097" y="26776"/>
                    <a:pt x="52643" y="27532"/>
                    <a:pt x="52189" y="27986"/>
                  </a:cubicBezTo>
                  <a:cubicBezTo>
                    <a:pt x="51281" y="28288"/>
                    <a:pt x="50676" y="28440"/>
                    <a:pt x="49315" y="28440"/>
                  </a:cubicBezTo>
                  <a:cubicBezTo>
                    <a:pt x="47953" y="28440"/>
                    <a:pt x="46592" y="28288"/>
                    <a:pt x="45382" y="27683"/>
                  </a:cubicBezTo>
                  <a:cubicBezTo>
                    <a:pt x="44020" y="27229"/>
                    <a:pt x="42659" y="26473"/>
                    <a:pt x="41146" y="25414"/>
                  </a:cubicBezTo>
                  <a:lnTo>
                    <a:pt x="38877" y="29045"/>
                  </a:lnTo>
                  <a:cubicBezTo>
                    <a:pt x="40239" y="30255"/>
                    <a:pt x="41751" y="31162"/>
                    <a:pt x="43567" y="31768"/>
                  </a:cubicBezTo>
                  <a:cubicBezTo>
                    <a:pt x="45533" y="32221"/>
                    <a:pt x="47348" y="32675"/>
                    <a:pt x="49315" y="32675"/>
                  </a:cubicBezTo>
                  <a:cubicBezTo>
                    <a:pt x="52945" y="32675"/>
                    <a:pt x="54912" y="31919"/>
                    <a:pt x="56727" y="30557"/>
                  </a:cubicBezTo>
                  <a:cubicBezTo>
                    <a:pt x="58391" y="29347"/>
                    <a:pt x="59147" y="27532"/>
                    <a:pt x="59147" y="25263"/>
                  </a:cubicBezTo>
                  <a:cubicBezTo>
                    <a:pt x="59147" y="24355"/>
                    <a:pt x="58996" y="23599"/>
                    <a:pt x="58542" y="22843"/>
                  </a:cubicBezTo>
                  <a:cubicBezTo>
                    <a:pt x="58240" y="22086"/>
                    <a:pt x="57635" y="21481"/>
                    <a:pt x="57030" y="20876"/>
                  </a:cubicBezTo>
                  <a:cubicBezTo>
                    <a:pt x="56273" y="20422"/>
                    <a:pt x="55366" y="19968"/>
                    <a:pt x="54156" y="19666"/>
                  </a:cubicBezTo>
                  <a:cubicBezTo>
                    <a:pt x="53097" y="19212"/>
                    <a:pt x="51735" y="18910"/>
                    <a:pt x="50222" y="18456"/>
                  </a:cubicBezTo>
                  <a:cubicBezTo>
                    <a:pt x="49466" y="18305"/>
                    <a:pt x="48710" y="18153"/>
                    <a:pt x="48105" y="17851"/>
                  </a:cubicBezTo>
                  <a:cubicBezTo>
                    <a:pt x="47651" y="17699"/>
                    <a:pt x="47197" y="17548"/>
                    <a:pt x="46895" y="17397"/>
                  </a:cubicBezTo>
                  <a:cubicBezTo>
                    <a:pt x="46441" y="17094"/>
                    <a:pt x="46289" y="16943"/>
                    <a:pt x="46138" y="16641"/>
                  </a:cubicBezTo>
                  <a:cubicBezTo>
                    <a:pt x="45836" y="16338"/>
                    <a:pt x="45836" y="16035"/>
                    <a:pt x="45836" y="15582"/>
                  </a:cubicBezTo>
                  <a:cubicBezTo>
                    <a:pt x="45836" y="14674"/>
                    <a:pt x="46289" y="14069"/>
                    <a:pt x="46895" y="13766"/>
                  </a:cubicBezTo>
                  <a:cubicBezTo>
                    <a:pt x="47651" y="13313"/>
                    <a:pt x="48407" y="13161"/>
                    <a:pt x="49315" y="13161"/>
                  </a:cubicBezTo>
                  <a:cubicBezTo>
                    <a:pt x="50374" y="13161"/>
                    <a:pt x="51433" y="13313"/>
                    <a:pt x="52492" y="13766"/>
                  </a:cubicBezTo>
                  <a:cubicBezTo>
                    <a:pt x="53702" y="14069"/>
                    <a:pt x="54761" y="14825"/>
                    <a:pt x="55971" y="15582"/>
                  </a:cubicBezTo>
                  <a:lnTo>
                    <a:pt x="58240" y="12102"/>
                  </a:lnTo>
                  <a:cubicBezTo>
                    <a:pt x="56878" y="10892"/>
                    <a:pt x="55517" y="10136"/>
                    <a:pt x="54004" y="9531"/>
                  </a:cubicBezTo>
                  <a:cubicBezTo>
                    <a:pt x="52492" y="9077"/>
                    <a:pt x="50979" y="8775"/>
                    <a:pt x="49315" y="8775"/>
                  </a:cubicBezTo>
                  <a:close/>
                  <a:moveTo>
                    <a:pt x="158532" y="8775"/>
                  </a:moveTo>
                  <a:cubicBezTo>
                    <a:pt x="156717" y="8775"/>
                    <a:pt x="155053" y="9228"/>
                    <a:pt x="153540" y="9833"/>
                  </a:cubicBezTo>
                  <a:cubicBezTo>
                    <a:pt x="152028" y="10287"/>
                    <a:pt x="150666" y="11346"/>
                    <a:pt x="149758" y="12405"/>
                  </a:cubicBezTo>
                  <a:cubicBezTo>
                    <a:pt x="148548" y="13615"/>
                    <a:pt x="147792" y="14674"/>
                    <a:pt x="147187" y="16187"/>
                  </a:cubicBezTo>
                  <a:cubicBezTo>
                    <a:pt x="146733" y="17699"/>
                    <a:pt x="146431" y="19212"/>
                    <a:pt x="146431" y="20725"/>
                  </a:cubicBezTo>
                  <a:cubicBezTo>
                    <a:pt x="146733" y="22238"/>
                    <a:pt x="147036" y="23750"/>
                    <a:pt x="147641" y="25263"/>
                  </a:cubicBezTo>
                  <a:cubicBezTo>
                    <a:pt x="148246" y="26776"/>
                    <a:pt x="149002" y="27986"/>
                    <a:pt x="150061" y="29045"/>
                  </a:cubicBezTo>
                  <a:cubicBezTo>
                    <a:pt x="151271" y="30255"/>
                    <a:pt x="152330" y="31011"/>
                    <a:pt x="153843" y="31768"/>
                  </a:cubicBezTo>
                  <a:cubicBezTo>
                    <a:pt x="155355" y="32373"/>
                    <a:pt x="157019" y="32675"/>
                    <a:pt x="158986" y="32675"/>
                  </a:cubicBezTo>
                  <a:cubicBezTo>
                    <a:pt x="161406" y="32675"/>
                    <a:pt x="163675" y="32070"/>
                    <a:pt x="165339" y="31011"/>
                  </a:cubicBezTo>
                  <a:cubicBezTo>
                    <a:pt x="167306" y="29801"/>
                    <a:pt x="168365" y="28440"/>
                    <a:pt x="169424" y="26624"/>
                  </a:cubicBezTo>
                  <a:lnTo>
                    <a:pt x="163675" y="24960"/>
                  </a:lnTo>
                  <a:cubicBezTo>
                    <a:pt x="163373" y="25717"/>
                    <a:pt x="162768" y="26171"/>
                    <a:pt x="161860" y="26776"/>
                  </a:cubicBezTo>
                  <a:cubicBezTo>
                    <a:pt x="160801" y="27381"/>
                    <a:pt x="159894" y="27532"/>
                    <a:pt x="158986" y="27532"/>
                  </a:cubicBezTo>
                  <a:cubicBezTo>
                    <a:pt x="158230" y="27532"/>
                    <a:pt x="157473" y="27381"/>
                    <a:pt x="156717" y="26927"/>
                  </a:cubicBezTo>
                  <a:cubicBezTo>
                    <a:pt x="155961" y="26624"/>
                    <a:pt x="155355" y="26171"/>
                    <a:pt x="154750" y="25717"/>
                  </a:cubicBezTo>
                  <a:cubicBezTo>
                    <a:pt x="154297" y="25112"/>
                    <a:pt x="153843" y="24355"/>
                    <a:pt x="153540" y="23448"/>
                  </a:cubicBezTo>
                  <a:cubicBezTo>
                    <a:pt x="153086" y="22691"/>
                    <a:pt x="152935" y="21632"/>
                    <a:pt x="152935" y="20574"/>
                  </a:cubicBezTo>
                  <a:cubicBezTo>
                    <a:pt x="152935" y="19666"/>
                    <a:pt x="153086" y="18607"/>
                    <a:pt x="153238" y="17699"/>
                  </a:cubicBezTo>
                  <a:cubicBezTo>
                    <a:pt x="153692" y="16943"/>
                    <a:pt x="153994" y="16187"/>
                    <a:pt x="154599" y="15733"/>
                  </a:cubicBezTo>
                  <a:cubicBezTo>
                    <a:pt x="155204" y="15128"/>
                    <a:pt x="155809" y="14523"/>
                    <a:pt x="156566" y="14371"/>
                  </a:cubicBezTo>
                  <a:cubicBezTo>
                    <a:pt x="157322" y="13918"/>
                    <a:pt x="158078" y="13766"/>
                    <a:pt x="158835" y="13766"/>
                  </a:cubicBezTo>
                  <a:cubicBezTo>
                    <a:pt x="159742" y="13766"/>
                    <a:pt x="160650" y="13918"/>
                    <a:pt x="161406" y="14523"/>
                  </a:cubicBezTo>
                  <a:cubicBezTo>
                    <a:pt x="162163" y="14825"/>
                    <a:pt x="162919" y="15733"/>
                    <a:pt x="163373" y="16489"/>
                  </a:cubicBezTo>
                  <a:lnTo>
                    <a:pt x="168970" y="14674"/>
                  </a:lnTo>
                  <a:cubicBezTo>
                    <a:pt x="168062" y="13010"/>
                    <a:pt x="166701" y="11497"/>
                    <a:pt x="165037" y="10590"/>
                  </a:cubicBezTo>
                  <a:cubicBezTo>
                    <a:pt x="163373" y="9380"/>
                    <a:pt x="161104" y="8775"/>
                    <a:pt x="158532" y="877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 name="Google Shape;1326;p177"/>
          <p:cNvGrpSpPr>
            <a:grpSpLocks noChangeAspect="1"/>
          </p:cNvGrpSpPr>
          <p:nvPr/>
        </p:nvGrpSpPr>
        <p:grpSpPr>
          <a:xfrm>
            <a:off x="5603393" y="4594386"/>
            <a:ext cx="1723417" cy="339300"/>
            <a:chOff x="500850" y="326199"/>
            <a:chExt cx="1723417" cy="339300"/>
          </a:xfrm>
        </p:grpSpPr>
        <p:sp>
          <p:nvSpPr>
            <p:cNvPr id="12" name="Google Shape;1327;p177"/>
            <p:cNvSpPr/>
            <p:nvPr/>
          </p:nvSpPr>
          <p:spPr>
            <a:xfrm>
              <a:off x="933667" y="387863"/>
              <a:ext cx="1290600" cy="170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Calibri"/>
                <a:ea typeface="Calibri"/>
                <a:cs typeface="Calibri"/>
                <a:sym typeface="Calibri"/>
              </a:endParaRPr>
            </a:p>
          </p:txBody>
        </p:sp>
        <p:sp>
          <p:nvSpPr>
            <p:cNvPr id="13" name="Google Shape;1328;p177"/>
            <p:cNvSpPr/>
            <p:nvPr/>
          </p:nvSpPr>
          <p:spPr>
            <a:xfrm>
              <a:off x="500850" y="326199"/>
              <a:ext cx="346500" cy="339300"/>
            </a:xfrm>
            <a:custGeom>
              <a:avLst/>
              <a:gdLst/>
              <a:ahLst/>
              <a:cxnLst/>
              <a:rect l="l" t="t" r="r" b="b"/>
              <a:pathLst>
                <a:path w="120000" h="120000" extrusionOk="0">
                  <a:moveTo>
                    <a:pt x="41336" y="0"/>
                  </a:moveTo>
                  <a:lnTo>
                    <a:pt x="39169" y="0"/>
                  </a:lnTo>
                  <a:lnTo>
                    <a:pt x="35775" y="2200"/>
                  </a:lnTo>
                  <a:lnTo>
                    <a:pt x="32525" y="3301"/>
                  </a:lnTo>
                  <a:lnTo>
                    <a:pt x="29424" y="4402"/>
                  </a:lnTo>
                  <a:lnTo>
                    <a:pt x="26475" y="6603"/>
                  </a:lnTo>
                  <a:lnTo>
                    <a:pt x="21715" y="9904"/>
                  </a:lnTo>
                  <a:lnTo>
                    <a:pt x="17379" y="14306"/>
                  </a:lnTo>
                  <a:lnTo>
                    <a:pt x="13482" y="18708"/>
                  </a:lnTo>
                  <a:lnTo>
                    <a:pt x="10039" y="23111"/>
                  </a:lnTo>
                  <a:lnTo>
                    <a:pt x="7228" y="28613"/>
                  </a:lnTo>
                  <a:lnTo>
                    <a:pt x="4872" y="33015"/>
                  </a:lnTo>
                  <a:lnTo>
                    <a:pt x="2973" y="38518"/>
                  </a:lnTo>
                  <a:lnTo>
                    <a:pt x="1533" y="42920"/>
                  </a:lnTo>
                  <a:lnTo>
                    <a:pt x="556" y="48423"/>
                  </a:lnTo>
                  <a:lnTo>
                    <a:pt x="44" y="53925"/>
                  </a:lnTo>
                  <a:lnTo>
                    <a:pt x="0" y="59428"/>
                  </a:lnTo>
                  <a:lnTo>
                    <a:pt x="426" y="64931"/>
                  </a:lnTo>
                  <a:lnTo>
                    <a:pt x="1325" y="70433"/>
                  </a:lnTo>
                  <a:lnTo>
                    <a:pt x="2628" y="75936"/>
                  </a:lnTo>
                  <a:lnTo>
                    <a:pt x="4234" y="80338"/>
                  </a:lnTo>
                  <a:lnTo>
                    <a:pt x="6132" y="85841"/>
                  </a:lnTo>
                  <a:lnTo>
                    <a:pt x="8313" y="90243"/>
                  </a:lnTo>
                  <a:lnTo>
                    <a:pt x="10766" y="94645"/>
                  </a:lnTo>
                  <a:lnTo>
                    <a:pt x="13483" y="97946"/>
                  </a:lnTo>
                  <a:lnTo>
                    <a:pt x="16452" y="102349"/>
                  </a:lnTo>
                  <a:lnTo>
                    <a:pt x="19664" y="105650"/>
                  </a:lnTo>
                  <a:lnTo>
                    <a:pt x="23109" y="108952"/>
                  </a:lnTo>
                  <a:lnTo>
                    <a:pt x="26777" y="111153"/>
                  </a:lnTo>
                  <a:lnTo>
                    <a:pt x="30837" y="113354"/>
                  </a:lnTo>
                  <a:lnTo>
                    <a:pt x="35117" y="115555"/>
                  </a:lnTo>
                  <a:lnTo>
                    <a:pt x="39590" y="117756"/>
                  </a:lnTo>
                  <a:lnTo>
                    <a:pt x="49013" y="119957"/>
                  </a:lnTo>
                  <a:lnTo>
                    <a:pt x="69017" y="119957"/>
                  </a:lnTo>
                  <a:lnTo>
                    <a:pt x="74106" y="118856"/>
                  </a:lnTo>
                  <a:lnTo>
                    <a:pt x="77989" y="117756"/>
                  </a:lnTo>
                  <a:lnTo>
                    <a:pt x="85322" y="114454"/>
                  </a:lnTo>
                  <a:lnTo>
                    <a:pt x="88823" y="112253"/>
                  </a:lnTo>
                  <a:lnTo>
                    <a:pt x="89774" y="112253"/>
                  </a:lnTo>
                  <a:lnTo>
                    <a:pt x="90717" y="111153"/>
                  </a:lnTo>
                  <a:lnTo>
                    <a:pt x="91652" y="111153"/>
                  </a:lnTo>
                  <a:lnTo>
                    <a:pt x="92580" y="110052"/>
                  </a:lnTo>
                  <a:lnTo>
                    <a:pt x="93826" y="108952"/>
                  </a:lnTo>
                  <a:lnTo>
                    <a:pt x="64560" y="108952"/>
                  </a:lnTo>
                  <a:lnTo>
                    <a:pt x="54624" y="106751"/>
                  </a:lnTo>
                  <a:lnTo>
                    <a:pt x="49622" y="104550"/>
                  </a:lnTo>
                  <a:lnTo>
                    <a:pt x="44738" y="102349"/>
                  </a:lnTo>
                  <a:lnTo>
                    <a:pt x="40398" y="99047"/>
                  </a:lnTo>
                  <a:lnTo>
                    <a:pt x="36587" y="95745"/>
                  </a:lnTo>
                  <a:lnTo>
                    <a:pt x="33235" y="92444"/>
                  </a:lnTo>
                  <a:lnTo>
                    <a:pt x="30273" y="88042"/>
                  </a:lnTo>
                  <a:lnTo>
                    <a:pt x="27631" y="83640"/>
                  </a:lnTo>
                  <a:lnTo>
                    <a:pt x="25239" y="80338"/>
                  </a:lnTo>
                  <a:lnTo>
                    <a:pt x="23044" y="75936"/>
                  </a:lnTo>
                  <a:lnTo>
                    <a:pt x="21256" y="71534"/>
                  </a:lnTo>
                  <a:lnTo>
                    <a:pt x="19872" y="66031"/>
                  </a:lnTo>
                  <a:lnTo>
                    <a:pt x="18888" y="61629"/>
                  </a:lnTo>
                  <a:lnTo>
                    <a:pt x="18301" y="56126"/>
                  </a:lnTo>
                  <a:lnTo>
                    <a:pt x="18106" y="51724"/>
                  </a:lnTo>
                  <a:lnTo>
                    <a:pt x="18161" y="46222"/>
                  </a:lnTo>
                  <a:lnTo>
                    <a:pt x="18403" y="40719"/>
                  </a:lnTo>
                  <a:lnTo>
                    <a:pt x="18949" y="36317"/>
                  </a:lnTo>
                  <a:lnTo>
                    <a:pt x="19919" y="30814"/>
                  </a:lnTo>
                  <a:lnTo>
                    <a:pt x="21428" y="26412"/>
                  </a:lnTo>
                  <a:lnTo>
                    <a:pt x="23594" y="22010"/>
                  </a:lnTo>
                  <a:lnTo>
                    <a:pt x="26193" y="17608"/>
                  </a:lnTo>
                  <a:lnTo>
                    <a:pt x="29223" y="14306"/>
                  </a:lnTo>
                  <a:lnTo>
                    <a:pt x="32681" y="9904"/>
                  </a:lnTo>
                  <a:lnTo>
                    <a:pt x="36560" y="6603"/>
                  </a:lnTo>
                  <a:lnTo>
                    <a:pt x="40854" y="3301"/>
                  </a:lnTo>
                  <a:lnTo>
                    <a:pt x="42310" y="2200"/>
                  </a:lnTo>
                  <a:lnTo>
                    <a:pt x="42427" y="1100"/>
                  </a:lnTo>
                  <a:lnTo>
                    <a:pt x="41336" y="0"/>
                  </a:lnTo>
                  <a:close/>
                </a:path>
                <a:path w="120000" h="120000" extrusionOk="0">
                  <a:moveTo>
                    <a:pt x="93905" y="106751"/>
                  </a:moveTo>
                  <a:lnTo>
                    <a:pt x="91016" y="106751"/>
                  </a:lnTo>
                  <a:lnTo>
                    <a:pt x="86999" y="107851"/>
                  </a:lnTo>
                  <a:lnTo>
                    <a:pt x="82779" y="107851"/>
                  </a:lnTo>
                  <a:lnTo>
                    <a:pt x="78347" y="108952"/>
                  </a:lnTo>
                  <a:lnTo>
                    <a:pt x="93826" y="108952"/>
                  </a:lnTo>
                  <a:lnTo>
                    <a:pt x="93905" y="106751"/>
                  </a:lnTo>
                  <a:close/>
                </a:path>
                <a:path w="120000" h="120000" extrusionOk="0">
                  <a:moveTo>
                    <a:pt x="84427" y="5502"/>
                  </a:moveTo>
                  <a:lnTo>
                    <a:pt x="63045" y="5502"/>
                  </a:lnTo>
                  <a:lnTo>
                    <a:pt x="58470" y="6603"/>
                  </a:lnTo>
                  <a:lnTo>
                    <a:pt x="54324" y="8804"/>
                  </a:lnTo>
                  <a:lnTo>
                    <a:pt x="50556" y="9904"/>
                  </a:lnTo>
                  <a:lnTo>
                    <a:pt x="46046" y="13206"/>
                  </a:lnTo>
                  <a:lnTo>
                    <a:pt x="42027" y="16507"/>
                  </a:lnTo>
                  <a:lnTo>
                    <a:pt x="38509" y="19809"/>
                  </a:lnTo>
                  <a:lnTo>
                    <a:pt x="35500" y="23111"/>
                  </a:lnTo>
                  <a:lnTo>
                    <a:pt x="33006" y="27513"/>
                  </a:lnTo>
                  <a:lnTo>
                    <a:pt x="31157" y="31915"/>
                  </a:lnTo>
                  <a:lnTo>
                    <a:pt x="29980" y="36317"/>
                  </a:lnTo>
                  <a:lnTo>
                    <a:pt x="29324" y="40719"/>
                  </a:lnTo>
                  <a:lnTo>
                    <a:pt x="29041" y="46222"/>
                  </a:lnTo>
                  <a:lnTo>
                    <a:pt x="28979" y="51724"/>
                  </a:lnTo>
                  <a:lnTo>
                    <a:pt x="29198" y="56126"/>
                  </a:lnTo>
                  <a:lnTo>
                    <a:pt x="29861" y="61629"/>
                  </a:lnTo>
                  <a:lnTo>
                    <a:pt x="30983" y="66031"/>
                  </a:lnTo>
                  <a:lnTo>
                    <a:pt x="32575" y="70433"/>
                  </a:lnTo>
                  <a:lnTo>
                    <a:pt x="34650" y="74835"/>
                  </a:lnTo>
                  <a:lnTo>
                    <a:pt x="37156" y="78137"/>
                  </a:lnTo>
                  <a:lnTo>
                    <a:pt x="39871" y="82539"/>
                  </a:lnTo>
                  <a:lnTo>
                    <a:pt x="42886" y="86941"/>
                  </a:lnTo>
                  <a:lnTo>
                    <a:pt x="46292" y="90243"/>
                  </a:lnTo>
                  <a:lnTo>
                    <a:pt x="50184" y="92444"/>
                  </a:lnTo>
                  <a:lnTo>
                    <a:pt x="53816" y="94645"/>
                  </a:lnTo>
                  <a:lnTo>
                    <a:pt x="57899" y="95745"/>
                  </a:lnTo>
                  <a:lnTo>
                    <a:pt x="62517" y="96846"/>
                  </a:lnTo>
                  <a:lnTo>
                    <a:pt x="67754" y="97946"/>
                  </a:lnTo>
                  <a:lnTo>
                    <a:pt x="79085" y="97946"/>
                  </a:lnTo>
                  <a:lnTo>
                    <a:pt x="84077" y="96846"/>
                  </a:lnTo>
                  <a:lnTo>
                    <a:pt x="88690" y="95745"/>
                  </a:lnTo>
                  <a:lnTo>
                    <a:pt x="92945" y="94645"/>
                  </a:lnTo>
                  <a:lnTo>
                    <a:pt x="96862" y="92444"/>
                  </a:lnTo>
                  <a:lnTo>
                    <a:pt x="100826" y="89142"/>
                  </a:lnTo>
                  <a:lnTo>
                    <a:pt x="104491" y="86941"/>
                  </a:lnTo>
                  <a:lnTo>
                    <a:pt x="107850" y="82539"/>
                  </a:lnTo>
                  <a:lnTo>
                    <a:pt x="108866" y="81439"/>
                  </a:lnTo>
                  <a:lnTo>
                    <a:pt x="74074" y="81439"/>
                  </a:lnTo>
                  <a:lnTo>
                    <a:pt x="61421" y="78137"/>
                  </a:lnTo>
                  <a:lnTo>
                    <a:pt x="57165" y="75936"/>
                  </a:lnTo>
                  <a:lnTo>
                    <a:pt x="53471" y="73735"/>
                  </a:lnTo>
                  <a:lnTo>
                    <a:pt x="49840" y="70433"/>
                  </a:lnTo>
                  <a:lnTo>
                    <a:pt x="46533" y="68232"/>
                  </a:lnTo>
                  <a:lnTo>
                    <a:pt x="43812" y="63830"/>
                  </a:lnTo>
                  <a:lnTo>
                    <a:pt x="41849" y="59428"/>
                  </a:lnTo>
                  <a:lnTo>
                    <a:pt x="40740" y="55026"/>
                  </a:lnTo>
                  <a:lnTo>
                    <a:pt x="40249" y="50624"/>
                  </a:lnTo>
                  <a:lnTo>
                    <a:pt x="40138" y="46222"/>
                  </a:lnTo>
                  <a:lnTo>
                    <a:pt x="40372" y="40719"/>
                  </a:lnTo>
                  <a:lnTo>
                    <a:pt x="41079" y="36317"/>
                  </a:lnTo>
                  <a:lnTo>
                    <a:pt x="42266" y="31915"/>
                  </a:lnTo>
                  <a:lnTo>
                    <a:pt x="46719" y="24211"/>
                  </a:lnTo>
                  <a:lnTo>
                    <a:pt x="50059" y="22010"/>
                  </a:lnTo>
                  <a:lnTo>
                    <a:pt x="53692" y="18708"/>
                  </a:lnTo>
                  <a:lnTo>
                    <a:pt x="57353" y="16507"/>
                  </a:lnTo>
                  <a:lnTo>
                    <a:pt x="61014" y="15407"/>
                  </a:lnTo>
                  <a:lnTo>
                    <a:pt x="64970" y="13206"/>
                  </a:lnTo>
                  <a:lnTo>
                    <a:pt x="69298" y="13206"/>
                  </a:lnTo>
                  <a:lnTo>
                    <a:pt x="74074" y="12105"/>
                  </a:lnTo>
                  <a:lnTo>
                    <a:pt x="99282" y="12105"/>
                  </a:lnTo>
                  <a:lnTo>
                    <a:pt x="96872" y="9904"/>
                  </a:lnTo>
                  <a:lnTo>
                    <a:pt x="93142" y="8804"/>
                  </a:lnTo>
                  <a:lnTo>
                    <a:pt x="89011" y="6603"/>
                  </a:lnTo>
                  <a:lnTo>
                    <a:pt x="84427" y="5502"/>
                  </a:lnTo>
                  <a:close/>
                </a:path>
                <a:path w="120000" h="120000" extrusionOk="0">
                  <a:moveTo>
                    <a:pt x="99282" y="12105"/>
                  </a:moveTo>
                  <a:lnTo>
                    <a:pt x="74074" y="12105"/>
                  </a:lnTo>
                  <a:lnTo>
                    <a:pt x="78864" y="13206"/>
                  </a:lnTo>
                  <a:lnTo>
                    <a:pt x="83193" y="13206"/>
                  </a:lnTo>
                  <a:lnTo>
                    <a:pt x="87135" y="15407"/>
                  </a:lnTo>
                  <a:lnTo>
                    <a:pt x="90764" y="16507"/>
                  </a:lnTo>
                  <a:lnTo>
                    <a:pt x="94310" y="18708"/>
                  </a:lnTo>
                  <a:lnTo>
                    <a:pt x="97945" y="20909"/>
                  </a:lnTo>
                  <a:lnTo>
                    <a:pt x="101343" y="24211"/>
                  </a:lnTo>
                  <a:lnTo>
                    <a:pt x="104178" y="28613"/>
                  </a:lnTo>
                  <a:lnTo>
                    <a:pt x="107528" y="36317"/>
                  </a:lnTo>
                  <a:lnTo>
                    <a:pt x="108398" y="41820"/>
                  </a:lnTo>
                  <a:lnTo>
                    <a:pt x="108694" y="46222"/>
                  </a:lnTo>
                  <a:lnTo>
                    <a:pt x="108187" y="51724"/>
                  </a:lnTo>
                  <a:lnTo>
                    <a:pt x="106901" y="56126"/>
                  </a:lnTo>
                  <a:lnTo>
                    <a:pt x="105189" y="60528"/>
                  </a:lnTo>
                  <a:lnTo>
                    <a:pt x="100683" y="67132"/>
                  </a:lnTo>
                  <a:lnTo>
                    <a:pt x="97486" y="70433"/>
                  </a:lnTo>
                  <a:lnTo>
                    <a:pt x="87092" y="77036"/>
                  </a:lnTo>
                  <a:lnTo>
                    <a:pt x="83198" y="79237"/>
                  </a:lnTo>
                  <a:lnTo>
                    <a:pt x="78865" y="80338"/>
                  </a:lnTo>
                  <a:lnTo>
                    <a:pt x="74074" y="81439"/>
                  </a:lnTo>
                  <a:lnTo>
                    <a:pt x="108866" y="81439"/>
                  </a:lnTo>
                  <a:lnTo>
                    <a:pt x="113622" y="74835"/>
                  </a:lnTo>
                  <a:lnTo>
                    <a:pt x="115896" y="70433"/>
                  </a:lnTo>
                  <a:lnTo>
                    <a:pt x="117669" y="66031"/>
                  </a:lnTo>
                  <a:lnTo>
                    <a:pt x="118939" y="60528"/>
                  </a:lnTo>
                  <a:lnTo>
                    <a:pt x="119703" y="56126"/>
                  </a:lnTo>
                  <a:lnTo>
                    <a:pt x="119959" y="51724"/>
                  </a:lnTo>
                  <a:lnTo>
                    <a:pt x="119536" y="46222"/>
                  </a:lnTo>
                  <a:lnTo>
                    <a:pt x="118385" y="41820"/>
                  </a:lnTo>
                  <a:lnTo>
                    <a:pt x="116683" y="37417"/>
                  </a:lnTo>
                  <a:lnTo>
                    <a:pt x="114606" y="33015"/>
                  </a:lnTo>
                  <a:lnTo>
                    <a:pt x="112331" y="28613"/>
                  </a:lnTo>
                  <a:lnTo>
                    <a:pt x="109549" y="24211"/>
                  </a:lnTo>
                  <a:lnTo>
                    <a:pt x="106719" y="19809"/>
                  </a:lnTo>
                  <a:lnTo>
                    <a:pt x="103734" y="16507"/>
                  </a:lnTo>
                  <a:lnTo>
                    <a:pt x="100488" y="13206"/>
                  </a:lnTo>
                  <a:lnTo>
                    <a:pt x="99282" y="12105"/>
                  </a:lnTo>
                  <a:close/>
                </a:path>
                <a:path w="120000" h="120000" extrusionOk="0">
                  <a:moveTo>
                    <a:pt x="81285" y="24211"/>
                  </a:moveTo>
                  <a:lnTo>
                    <a:pt x="68696" y="24211"/>
                  </a:lnTo>
                  <a:lnTo>
                    <a:pt x="66093" y="25312"/>
                  </a:lnTo>
                  <a:lnTo>
                    <a:pt x="63745" y="26412"/>
                  </a:lnTo>
                  <a:lnTo>
                    <a:pt x="60898" y="27513"/>
                  </a:lnTo>
                  <a:lnTo>
                    <a:pt x="55945" y="31915"/>
                  </a:lnTo>
                  <a:lnTo>
                    <a:pt x="53227" y="36317"/>
                  </a:lnTo>
                  <a:lnTo>
                    <a:pt x="52061" y="41820"/>
                  </a:lnTo>
                  <a:lnTo>
                    <a:pt x="51916" y="46222"/>
                  </a:lnTo>
                  <a:lnTo>
                    <a:pt x="51983" y="49523"/>
                  </a:lnTo>
                  <a:lnTo>
                    <a:pt x="52947" y="55026"/>
                  </a:lnTo>
                  <a:lnTo>
                    <a:pt x="55838" y="60528"/>
                  </a:lnTo>
                  <a:lnTo>
                    <a:pt x="60709" y="64931"/>
                  </a:lnTo>
                  <a:lnTo>
                    <a:pt x="63517" y="66031"/>
                  </a:lnTo>
                  <a:lnTo>
                    <a:pt x="66486" y="68232"/>
                  </a:lnTo>
                  <a:lnTo>
                    <a:pt x="69393" y="69333"/>
                  </a:lnTo>
                  <a:lnTo>
                    <a:pt x="72227" y="69333"/>
                  </a:lnTo>
                  <a:lnTo>
                    <a:pt x="74979" y="70433"/>
                  </a:lnTo>
                  <a:lnTo>
                    <a:pt x="83328" y="67132"/>
                  </a:lnTo>
                  <a:lnTo>
                    <a:pt x="86029" y="66031"/>
                  </a:lnTo>
                  <a:lnTo>
                    <a:pt x="88607" y="63830"/>
                  </a:lnTo>
                  <a:lnTo>
                    <a:pt x="91043" y="62730"/>
                  </a:lnTo>
                  <a:lnTo>
                    <a:pt x="93190" y="60528"/>
                  </a:lnTo>
                  <a:lnTo>
                    <a:pt x="94902" y="58327"/>
                  </a:lnTo>
                  <a:lnTo>
                    <a:pt x="96600" y="55026"/>
                  </a:lnTo>
                  <a:lnTo>
                    <a:pt x="97793" y="51724"/>
                  </a:lnTo>
                  <a:lnTo>
                    <a:pt x="77767" y="51724"/>
                  </a:lnTo>
                  <a:lnTo>
                    <a:pt x="76012" y="50624"/>
                  </a:lnTo>
                  <a:lnTo>
                    <a:pt x="74435" y="49523"/>
                  </a:lnTo>
                  <a:lnTo>
                    <a:pt x="73009" y="48423"/>
                  </a:lnTo>
                  <a:lnTo>
                    <a:pt x="71739" y="47322"/>
                  </a:lnTo>
                  <a:lnTo>
                    <a:pt x="70710" y="45121"/>
                  </a:lnTo>
                  <a:lnTo>
                    <a:pt x="70021" y="44021"/>
                  </a:lnTo>
                  <a:lnTo>
                    <a:pt x="70030" y="39618"/>
                  </a:lnTo>
                  <a:lnTo>
                    <a:pt x="73065" y="35216"/>
                  </a:lnTo>
                  <a:lnTo>
                    <a:pt x="74482" y="33015"/>
                  </a:lnTo>
                  <a:lnTo>
                    <a:pt x="76040" y="31915"/>
                  </a:lnTo>
                  <a:lnTo>
                    <a:pt x="77776" y="31915"/>
                  </a:lnTo>
                  <a:lnTo>
                    <a:pt x="79726" y="30814"/>
                  </a:lnTo>
                  <a:lnTo>
                    <a:pt x="92776" y="30814"/>
                  </a:lnTo>
                  <a:lnTo>
                    <a:pt x="91614" y="29714"/>
                  </a:lnTo>
                  <a:lnTo>
                    <a:pt x="88958" y="27513"/>
                  </a:lnTo>
                  <a:lnTo>
                    <a:pt x="86225" y="26412"/>
                  </a:lnTo>
                  <a:lnTo>
                    <a:pt x="83886" y="25312"/>
                  </a:lnTo>
                  <a:lnTo>
                    <a:pt x="81285" y="24211"/>
                  </a:lnTo>
                  <a:close/>
                </a:path>
                <a:path w="120000" h="120000" extrusionOk="0">
                  <a:moveTo>
                    <a:pt x="92776" y="30814"/>
                  </a:moveTo>
                  <a:lnTo>
                    <a:pt x="79726" y="30814"/>
                  </a:lnTo>
                  <a:lnTo>
                    <a:pt x="81686" y="31915"/>
                  </a:lnTo>
                  <a:lnTo>
                    <a:pt x="83446" y="31915"/>
                  </a:lnTo>
                  <a:lnTo>
                    <a:pt x="85028" y="33015"/>
                  </a:lnTo>
                  <a:lnTo>
                    <a:pt x="86456" y="35216"/>
                  </a:lnTo>
                  <a:lnTo>
                    <a:pt x="87771" y="36317"/>
                  </a:lnTo>
                  <a:lnTo>
                    <a:pt x="88899" y="37417"/>
                  </a:lnTo>
                  <a:lnTo>
                    <a:pt x="89688" y="39618"/>
                  </a:lnTo>
                  <a:lnTo>
                    <a:pt x="89984" y="41820"/>
                  </a:lnTo>
                  <a:lnTo>
                    <a:pt x="89799" y="44021"/>
                  </a:lnTo>
                  <a:lnTo>
                    <a:pt x="89255" y="46222"/>
                  </a:lnTo>
                  <a:lnTo>
                    <a:pt x="88372" y="47322"/>
                  </a:lnTo>
                  <a:lnTo>
                    <a:pt x="87168" y="49523"/>
                  </a:lnTo>
                  <a:lnTo>
                    <a:pt x="85628" y="50624"/>
                  </a:lnTo>
                  <a:lnTo>
                    <a:pt x="83801" y="51724"/>
                  </a:lnTo>
                  <a:lnTo>
                    <a:pt x="97793" y="51724"/>
                  </a:lnTo>
                  <a:lnTo>
                    <a:pt x="98496" y="48423"/>
                  </a:lnTo>
                  <a:lnTo>
                    <a:pt x="98727" y="46222"/>
                  </a:lnTo>
                  <a:lnTo>
                    <a:pt x="98523" y="42920"/>
                  </a:lnTo>
                  <a:lnTo>
                    <a:pt x="97928" y="39618"/>
                  </a:lnTo>
                  <a:lnTo>
                    <a:pt x="96969" y="36317"/>
                  </a:lnTo>
                  <a:lnTo>
                    <a:pt x="95673" y="34116"/>
                  </a:lnTo>
                  <a:lnTo>
                    <a:pt x="93938" y="31915"/>
                  </a:lnTo>
                  <a:lnTo>
                    <a:pt x="92776" y="30814"/>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Calibri"/>
                <a:ea typeface="Calibri"/>
                <a:cs typeface="Calibri"/>
                <a:sym typeface="Calibri"/>
              </a:endParaRPr>
            </a:p>
          </p:txBody>
        </p:sp>
      </p:grpSp>
      <p:sp>
        <p:nvSpPr>
          <p:cNvPr id="19" name="TextBox 18"/>
          <p:cNvSpPr txBox="1"/>
          <p:nvPr/>
        </p:nvSpPr>
        <p:spPr>
          <a:xfrm>
            <a:off x="-103" y="96210"/>
            <a:ext cx="4498295" cy="4216539"/>
          </a:xfrm>
          <a:prstGeom prst="rect">
            <a:avLst/>
          </a:prstGeom>
          <a:noFill/>
        </p:spPr>
        <p:txBody>
          <a:bodyPr wrap="square" rtlCol="0">
            <a:spAutoFit/>
          </a:bodyPr>
          <a:lstStyle/>
          <a:p>
            <a:pPr>
              <a:spcAft>
                <a:spcPts val="600"/>
              </a:spcAft>
            </a:pPr>
            <a:r>
              <a:rPr lang="en-US" sz="1600" b="1" dirty="0" smtClean="0"/>
              <a:t>Resilient Cities Findings and Recommendations</a:t>
            </a:r>
          </a:p>
          <a:p>
            <a:pPr marL="182563" indent="-182563">
              <a:spcAft>
                <a:spcPts val="600"/>
              </a:spcAft>
              <a:buFont typeface="Wingdings" charset="2"/>
              <a:buChar char="§"/>
            </a:pPr>
            <a:r>
              <a:rPr lang="en-GB" sz="1400" dirty="0" smtClean="0"/>
              <a:t>Greater Accra Metropolitan Areas water modelling initiative, required </a:t>
            </a:r>
            <a:r>
              <a:rPr lang="en-GB" sz="1400" b="1" dirty="0" smtClean="0"/>
              <a:t>major collaborative co-design effort </a:t>
            </a:r>
            <a:r>
              <a:rPr lang="en-GB" sz="1400" dirty="0" smtClean="0"/>
              <a:t>to create the system and to prepare and integrate the datasets.</a:t>
            </a:r>
            <a:endParaRPr lang="en-US" sz="1400" dirty="0" smtClean="0"/>
          </a:p>
          <a:p>
            <a:pPr marL="182563" indent="-182563">
              <a:spcAft>
                <a:spcPts val="600"/>
              </a:spcAft>
              <a:buFont typeface="Wingdings" charset="2"/>
              <a:buChar char="§"/>
            </a:pPr>
            <a:r>
              <a:rPr lang="en-GB" sz="1400" dirty="0" smtClean="0"/>
              <a:t>Allowed modelling of water needs, by district; costing of solutions (desalination plants etc); consideration of impacts and modelling of economic outcomes.</a:t>
            </a:r>
          </a:p>
          <a:p>
            <a:pPr marL="182563" indent="-182563">
              <a:spcAft>
                <a:spcPts val="600"/>
              </a:spcAft>
              <a:buFont typeface="Wingdings" charset="2"/>
              <a:buChar char="§"/>
            </a:pPr>
            <a:r>
              <a:rPr lang="en-GB" sz="1400" dirty="0" smtClean="0"/>
              <a:t>Effective approach and demonstrates the utility of the </a:t>
            </a:r>
            <a:r>
              <a:rPr lang="en-GB" sz="1400" dirty="0" err="1" smtClean="0"/>
              <a:t>resilience.io</a:t>
            </a:r>
            <a:r>
              <a:rPr lang="en-GB" sz="1400" dirty="0" smtClean="0"/>
              <a:t> platform.</a:t>
            </a:r>
          </a:p>
          <a:p>
            <a:pPr marL="182563" indent="-182563">
              <a:spcAft>
                <a:spcPts val="600"/>
              </a:spcAft>
              <a:buFont typeface="Wingdings" charset="2"/>
              <a:buChar char="§"/>
            </a:pPr>
            <a:r>
              <a:rPr lang="en-GB" sz="1400" dirty="0" smtClean="0"/>
              <a:t>Challenges of data quality and metadata quality.</a:t>
            </a:r>
          </a:p>
          <a:p>
            <a:pPr marL="182563" indent="-182563">
              <a:spcAft>
                <a:spcPts val="600"/>
              </a:spcAft>
              <a:buFont typeface="Wingdings" charset="2"/>
              <a:buChar char="§"/>
            </a:pPr>
            <a:r>
              <a:rPr lang="en-GB" sz="1400" dirty="0" smtClean="0"/>
              <a:t>Improved data stewardship; application of FAIR principles; improved semantics and metadata would greatly assist.</a:t>
            </a:r>
          </a:p>
          <a:p>
            <a:pPr marL="182563" indent="-182563">
              <a:spcAft>
                <a:spcPts val="600"/>
              </a:spcAft>
              <a:buFont typeface="Wingdings" charset="2"/>
              <a:buChar char="§"/>
            </a:pPr>
            <a:r>
              <a:rPr lang="en-US" sz="1400" b="1" dirty="0" smtClean="0"/>
              <a:t>Demonstrates how data collection, processing and disseminating can be used for municipal decision-making lead to enhanced urban resilience. </a:t>
            </a:r>
          </a:p>
        </p:txBody>
      </p:sp>
      <p:pic>
        <p:nvPicPr>
          <p:cNvPr id="20" name="Google Shape;1373;p180"/>
          <p:cNvPicPr preferRelativeResize="0">
            <a:picLocks noChangeAspect="1"/>
          </p:cNvPicPr>
          <p:nvPr/>
        </p:nvPicPr>
        <p:blipFill rotWithShape="1">
          <a:blip r:embed="rId4">
            <a:alphaModFix/>
          </a:blip>
          <a:srcRect/>
          <a:stretch/>
        </p:blipFill>
        <p:spPr>
          <a:xfrm>
            <a:off x="8255016" y="1258440"/>
            <a:ext cx="800402" cy="801742"/>
          </a:xfrm>
          <a:prstGeom prst="rect">
            <a:avLst/>
          </a:prstGeom>
          <a:noFill/>
          <a:ln>
            <a:noFill/>
          </a:ln>
        </p:spPr>
      </p:pic>
      <p:pic>
        <p:nvPicPr>
          <p:cNvPr id="21" name="Google Shape;1389;p180"/>
          <p:cNvPicPr preferRelativeResize="0">
            <a:picLocks noChangeAspect="1"/>
          </p:cNvPicPr>
          <p:nvPr/>
        </p:nvPicPr>
        <p:blipFill rotWithShape="1">
          <a:blip r:embed="rId5">
            <a:alphaModFix/>
          </a:blip>
          <a:srcRect t="1551" b="2081"/>
          <a:stretch/>
        </p:blipFill>
        <p:spPr>
          <a:xfrm>
            <a:off x="4498193" y="361778"/>
            <a:ext cx="2636296" cy="1697062"/>
          </a:xfrm>
          <a:prstGeom prst="rect">
            <a:avLst/>
          </a:prstGeom>
          <a:noFill/>
          <a:ln>
            <a:noFill/>
          </a:ln>
        </p:spPr>
      </p:pic>
      <p:pic>
        <p:nvPicPr>
          <p:cNvPr id="22" name="Google Shape;1392;p180"/>
          <p:cNvPicPr preferRelativeResize="0">
            <a:picLocks noChangeAspect="1"/>
          </p:cNvPicPr>
          <p:nvPr/>
        </p:nvPicPr>
        <p:blipFill rotWithShape="1">
          <a:blip r:embed="rId6">
            <a:alphaModFix/>
          </a:blip>
          <a:srcRect/>
          <a:stretch/>
        </p:blipFill>
        <p:spPr>
          <a:xfrm>
            <a:off x="7270542" y="1258440"/>
            <a:ext cx="800403" cy="800400"/>
          </a:xfrm>
          <a:prstGeom prst="rect">
            <a:avLst/>
          </a:prstGeom>
          <a:noFill/>
          <a:ln>
            <a:noFill/>
          </a:ln>
        </p:spPr>
      </p:pic>
      <p:pic>
        <p:nvPicPr>
          <p:cNvPr id="23" name="Google Shape;1393;p180"/>
          <p:cNvPicPr preferRelativeResize="0">
            <a:picLocks noChangeAspect="1"/>
          </p:cNvPicPr>
          <p:nvPr/>
        </p:nvPicPr>
        <p:blipFill rotWithShape="1">
          <a:blip r:embed="rId7">
            <a:alphaModFix/>
          </a:blip>
          <a:srcRect/>
          <a:stretch/>
        </p:blipFill>
        <p:spPr>
          <a:xfrm>
            <a:off x="8259104" y="383568"/>
            <a:ext cx="796314" cy="774501"/>
          </a:xfrm>
          <a:prstGeom prst="rect">
            <a:avLst/>
          </a:prstGeom>
          <a:noFill/>
          <a:ln>
            <a:noFill/>
          </a:ln>
        </p:spPr>
      </p:pic>
      <p:pic>
        <p:nvPicPr>
          <p:cNvPr id="24" name="Google Shape;1394;p180"/>
          <p:cNvPicPr preferRelativeResize="0">
            <a:picLocks noChangeAspect="1"/>
          </p:cNvPicPr>
          <p:nvPr/>
        </p:nvPicPr>
        <p:blipFill rotWithShape="1">
          <a:blip r:embed="rId8">
            <a:alphaModFix/>
          </a:blip>
          <a:srcRect/>
          <a:stretch/>
        </p:blipFill>
        <p:spPr>
          <a:xfrm>
            <a:off x="7270542" y="361778"/>
            <a:ext cx="796315" cy="796291"/>
          </a:xfrm>
          <a:prstGeom prst="rect">
            <a:avLst/>
          </a:prstGeom>
          <a:noFill/>
          <a:ln>
            <a:noFill/>
          </a:ln>
        </p:spPr>
      </p:pic>
      <p:sp>
        <p:nvSpPr>
          <p:cNvPr id="26" name="TextBox 25"/>
          <p:cNvSpPr txBox="1"/>
          <p:nvPr/>
        </p:nvSpPr>
        <p:spPr>
          <a:xfrm>
            <a:off x="4613645" y="2095971"/>
            <a:ext cx="2160000" cy="1692771"/>
          </a:xfrm>
          <a:prstGeom prst="rect">
            <a:avLst/>
          </a:prstGeom>
          <a:noFill/>
        </p:spPr>
        <p:txBody>
          <a:bodyPr wrap="square" rtlCol="0">
            <a:spAutoFit/>
          </a:bodyPr>
          <a:lstStyle/>
          <a:p>
            <a:pPr marL="182563" indent="-182563">
              <a:spcAft>
                <a:spcPts val="600"/>
              </a:spcAft>
              <a:buFont typeface="Wingdings" charset="2"/>
              <a:buChar char="§"/>
            </a:pPr>
            <a:r>
              <a:rPr lang="en-US" sz="1200" dirty="0" smtClean="0"/>
              <a:t>Population socio-economics</a:t>
            </a:r>
          </a:p>
          <a:p>
            <a:pPr marL="182563" indent="-182563">
              <a:spcAft>
                <a:spcPts val="600"/>
              </a:spcAft>
              <a:buFont typeface="Wingdings" charset="2"/>
              <a:buChar char="§"/>
            </a:pPr>
            <a:r>
              <a:rPr lang="en-US" sz="1200" dirty="0" smtClean="0"/>
              <a:t>Water access</a:t>
            </a:r>
          </a:p>
          <a:p>
            <a:pPr marL="182563" indent="-182563">
              <a:spcAft>
                <a:spcPts val="600"/>
              </a:spcAft>
              <a:buFont typeface="Wingdings" charset="2"/>
              <a:buChar char="§"/>
            </a:pPr>
            <a:r>
              <a:rPr lang="en-US" sz="1200" dirty="0" smtClean="0"/>
              <a:t>Tariffs</a:t>
            </a:r>
          </a:p>
          <a:p>
            <a:pPr marL="182563" indent="-182563">
              <a:spcAft>
                <a:spcPts val="600"/>
              </a:spcAft>
              <a:buFont typeface="Wingdings" charset="2"/>
              <a:buChar char="§"/>
            </a:pPr>
            <a:r>
              <a:rPr lang="en-US" sz="1200" dirty="0" smtClean="0"/>
              <a:t>Water and sanitation infrastructure in place</a:t>
            </a:r>
          </a:p>
          <a:p>
            <a:pPr marL="182563" indent="-182563">
              <a:spcAft>
                <a:spcPts val="600"/>
              </a:spcAft>
              <a:buFont typeface="Wingdings" charset="2"/>
              <a:buChar char="§"/>
            </a:pPr>
            <a:r>
              <a:rPr lang="en-US" sz="1200" dirty="0" smtClean="0"/>
              <a:t>Infrastructure investment and operation cost </a:t>
            </a:r>
          </a:p>
        </p:txBody>
      </p:sp>
      <p:sp>
        <p:nvSpPr>
          <p:cNvPr id="27" name="TextBox 26"/>
          <p:cNvSpPr txBox="1"/>
          <p:nvPr/>
        </p:nvSpPr>
        <p:spPr>
          <a:xfrm>
            <a:off x="6888966" y="2095971"/>
            <a:ext cx="2160000" cy="1508105"/>
          </a:xfrm>
          <a:prstGeom prst="rect">
            <a:avLst/>
          </a:prstGeom>
          <a:noFill/>
        </p:spPr>
        <p:txBody>
          <a:bodyPr wrap="square" rtlCol="0">
            <a:spAutoFit/>
          </a:bodyPr>
          <a:lstStyle/>
          <a:p>
            <a:pPr marL="182563" indent="-182563">
              <a:spcAft>
                <a:spcPts val="600"/>
              </a:spcAft>
              <a:buFont typeface="Wingdings" charset="2"/>
              <a:buChar char="§"/>
            </a:pPr>
            <a:r>
              <a:rPr lang="en-US" sz="1200" dirty="0" smtClean="0"/>
              <a:t>Water quality data</a:t>
            </a:r>
          </a:p>
          <a:p>
            <a:pPr marL="182563" indent="-182563">
              <a:spcAft>
                <a:spcPts val="600"/>
              </a:spcAft>
              <a:buFont typeface="Wingdings" charset="2"/>
              <a:buChar char="§"/>
            </a:pPr>
            <a:r>
              <a:rPr lang="en-US" sz="1200" dirty="0" smtClean="0"/>
              <a:t>Water use per person</a:t>
            </a:r>
          </a:p>
          <a:p>
            <a:pPr marL="182563" indent="-182563">
              <a:spcAft>
                <a:spcPts val="600"/>
              </a:spcAft>
              <a:buFont typeface="Wingdings" charset="2"/>
              <a:buChar char="§"/>
            </a:pPr>
            <a:r>
              <a:rPr lang="en-US" sz="1200" dirty="0" smtClean="0"/>
              <a:t>Water flow data and estimates,</a:t>
            </a:r>
          </a:p>
          <a:p>
            <a:pPr marL="182563" indent="-182563">
              <a:spcAft>
                <a:spcPts val="600"/>
              </a:spcAft>
              <a:buFont typeface="Wingdings" charset="2"/>
              <a:buChar char="§"/>
            </a:pPr>
            <a:r>
              <a:rPr lang="en-US" sz="1200" dirty="0" smtClean="0"/>
              <a:t>Treatment capacity values</a:t>
            </a:r>
          </a:p>
          <a:p>
            <a:pPr marL="182563" indent="-182563">
              <a:spcAft>
                <a:spcPts val="600"/>
              </a:spcAft>
              <a:buFont typeface="Wingdings" charset="2"/>
              <a:buChar char="§"/>
            </a:pPr>
            <a:r>
              <a:rPr lang="en-US" sz="1200" dirty="0" smtClean="0"/>
              <a:t>Rainfall data.</a:t>
            </a:r>
          </a:p>
        </p:txBody>
      </p:sp>
      <p:sp>
        <p:nvSpPr>
          <p:cNvPr id="29" name="TextBox 28"/>
          <p:cNvSpPr txBox="1"/>
          <p:nvPr/>
        </p:nvSpPr>
        <p:spPr>
          <a:xfrm>
            <a:off x="5757398" y="3917277"/>
            <a:ext cx="3298020" cy="630942"/>
          </a:xfrm>
          <a:prstGeom prst="rect">
            <a:avLst/>
          </a:prstGeom>
          <a:noFill/>
        </p:spPr>
        <p:txBody>
          <a:bodyPr wrap="square" rtlCol="0" anchor="ctr">
            <a:spAutoFit/>
          </a:bodyPr>
          <a:lstStyle/>
          <a:p>
            <a:pPr>
              <a:spcAft>
                <a:spcPts val="600"/>
              </a:spcAft>
            </a:pPr>
            <a:r>
              <a:rPr lang="en-US" sz="1000" dirty="0" smtClean="0"/>
              <a:t>Datasets: </a:t>
            </a:r>
            <a:r>
              <a:rPr lang="en-US" sz="1000" dirty="0" err="1" smtClean="0"/>
              <a:t>https://africaopendata.org/dataset/greater-accra-population-socio-economics-and-water-access</a:t>
            </a:r>
            <a:endParaRPr lang="en-US" sz="1000" dirty="0" smtClean="0"/>
          </a:p>
          <a:p>
            <a:pPr marL="182563" indent="-182563">
              <a:spcAft>
                <a:spcPts val="600"/>
              </a:spcAft>
            </a:pPr>
            <a:endParaRPr lang="en-US" sz="1000" dirty="0" smtClean="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extBox 6"/>
          <p:cNvSpPr txBox="1"/>
          <p:nvPr/>
        </p:nvSpPr>
        <p:spPr>
          <a:xfrm>
            <a:off x="42880" y="0"/>
            <a:ext cx="9101018" cy="461665"/>
          </a:xfrm>
          <a:prstGeom prst="rect">
            <a:avLst/>
          </a:prstGeom>
          <a:noFill/>
        </p:spPr>
        <p:txBody>
          <a:bodyPr wrap="square" rtlCol="0">
            <a:spAutoFit/>
          </a:bodyPr>
          <a:lstStyle/>
          <a:p>
            <a:pPr lvl="0" algn="ctr"/>
            <a:r>
              <a:rPr lang="en-GB" sz="2400" b="1" dirty="0" smtClean="0">
                <a:solidFill>
                  <a:srgbClr val="0D0D0D"/>
                </a:solidFill>
              </a:rPr>
              <a:t>CODATA, the </a:t>
            </a:r>
            <a:r>
              <a:rPr lang="en-GB" sz="2400" b="1" dirty="0" smtClean="0">
                <a:solidFill>
                  <a:srgbClr val="0D0D0D"/>
                </a:solidFill>
              </a:rPr>
              <a:t>Committee on Data of the International Science Council</a:t>
            </a:r>
            <a:endParaRPr lang="en-US" sz="2400" b="1" kern="0" dirty="0" smtClean="0">
              <a:solidFill>
                <a:srgbClr val="0D0D0D"/>
              </a:solidFill>
            </a:endParaRPr>
          </a:p>
        </p:txBody>
      </p:sp>
      <p:sp>
        <p:nvSpPr>
          <p:cNvPr id="8" name="TextBox 7"/>
          <p:cNvSpPr txBox="1"/>
          <p:nvPr/>
        </p:nvSpPr>
        <p:spPr>
          <a:xfrm>
            <a:off x="-1" y="713607"/>
            <a:ext cx="5301427" cy="2985433"/>
          </a:xfrm>
          <a:prstGeom prst="rect">
            <a:avLst/>
          </a:prstGeom>
          <a:noFill/>
        </p:spPr>
        <p:txBody>
          <a:bodyPr wrap="square" rtlCol="0">
            <a:spAutoFit/>
          </a:bodyPr>
          <a:lstStyle/>
          <a:p>
            <a:pPr marL="182563" indent="-182563">
              <a:spcAft>
                <a:spcPts val="600"/>
              </a:spcAft>
              <a:buFont typeface="Wingdings" charset="2"/>
              <a:buChar char="§"/>
            </a:pPr>
            <a:r>
              <a:rPr lang="en-US" sz="1400" dirty="0" smtClean="0">
                <a:solidFill>
                  <a:schemeClr val="tx1">
                    <a:lumMod val="75000"/>
                    <a:lumOff val="25000"/>
                  </a:schemeClr>
                </a:solidFill>
              </a:rPr>
              <a:t>CODATA supports </a:t>
            </a:r>
            <a:r>
              <a:rPr lang="en-US" sz="1400" dirty="0" err="1" smtClean="0">
                <a:solidFill>
                  <a:schemeClr val="tx1">
                    <a:lumMod val="75000"/>
                    <a:lumOff val="25000"/>
                  </a:schemeClr>
                </a:solidFill>
              </a:rPr>
              <a:t>ISC’s</a:t>
            </a:r>
            <a:r>
              <a:rPr lang="en-US" sz="1400" dirty="0" smtClean="0">
                <a:solidFill>
                  <a:schemeClr val="tx1">
                    <a:lumMod val="75000"/>
                    <a:lumOff val="25000"/>
                  </a:schemeClr>
                </a:solidFill>
              </a:rPr>
              <a:t> </a:t>
            </a:r>
            <a:r>
              <a:rPr lang="en-US" sz="1400" dirty="0" smtClean="0">
                <a:solidFill>
                  <a:schemeClr val="tx1">
                    <a:lumMod val="75000"/>
                    <a:lumOff val="25000"/>
                  </a:schemeClr>
                </a:solidFill>
              </a:rPr>
              <a:t>mission of advancing science as a global public good: </a:t>
            </a:r>
            <a:r>
              <a:rPr lang="en-US" sz="1400" b="1" u="sng" dirty="0" smtClean="0">
                <a:solidFill>
                  <a:schemeClr val="tx1">
                    <a:lumMod val="75000"/>
                    <a:lumOff val="25000"/>
                  </a:schemeClr>
                </a:solidFill>
              </a:rPr>
              <a:t>http://</a:t>
            </a:r>
            <a:r>
              <a:rPr lang="en-US" sz="1400" b="1" u="sng" dirty="0" err="1" smtClean="0">
                <a:solidFill>
                  <a:schemeClr val="tx1">
                    <a:lumMod val="75000"/>
                    <a:lumOff val="25000"/>
                  </a:schemeClr>
                </a:solidFill>
              </a:rPr>
              <a:t>bit.ly</a:t>
            </a:r>
            <a:r>
              <a:rPr lang="en-US" sz="1400" b="1" u="sng" dirty="0" smtClean="0">
                <a:solidFill>
                  <a:schemeClr val="tx1">
                    <a:lumMod val="75000"/>
                    <a:lumOff val="25000"/>
                  </a:schemeClr>
                </a:solidFill>
              </a:rPr>
              <a:t>/ISC-Science-Action-</a:t>
            </a:r>
            <a:r>
              <a:rPr lang="en-US" sz="1400" b="1" u="sng" dirty="0" smtClean="0">
                <a:solidFill>
                  <a:schemeClr val="tx1">
                    <a:lumMod val="75000"/>
                    <a:lumOff val="25000"/>
                  </a:schemeClr>
                </a:solidFill>
              </a:rPr>
              <a:t>Plan</a:t>
            </a:r>
            <a:r>
              <a:rPr lang="en-US" sz="1400" dirty="0" smtClean="0">
                <a:solidFill>
                  <a:schemeClr val="tx1">
                    <a:lumMod val="75000"/>
                    <a:lumOff val="25000"/>
                  </a:schemeClr>
                </a:solidFill>
              </a:rPr>
              <a:t>   </a:t>
            </a:r>
          </a:p>
          <a:p>
            <a:pPr marL="182563" indent="-182563">
              <a:spcAft>
                <a:spcPts val="600"/>
              </a:spcAft>
              <a:buFont typeface="Wingdings" charset="2"/>
              <a:buChar char="§"/>
            </a:pPr>
            <a:r>
              <a:rPr lang="en-US" sz="1400" dirty="0" smtClean="0">
                <a:solidFill>
                  <a:schemeClr val="tx1">
                    <a:lumMod val="75000"/>
                    <a:lumOff val="25000"/>
                  </a:schemeClr>
                </a:solidFill>
              </a:rPr>
              <a:t>CODATA promotes </a:t>
            </a:r>
            <a:r>
              <a:rPr lang="en-US" sz="1400" dirty="0" smtClean="0">
                <a:solidFill>
                  <a:schemeClr val="tx1">
                    <a:lumMod val="75000"/>
                    <a:lumOff val="25000"/>
                  </a:schemeClr>
                </a:solidFill>
              </a:rPr>
              <a:t>global collaboration</a:t>
            </a:r>
            <a:r>
              <a:rPr lang="en-US" sz="1400" dirty="0" smtClean="0">
                <a:solidFill>
                  <a:schemeClr val="tx1">
                    <a:lumMod val="75000"/>
                    <a:lumOff val="25000"/>
                  </a:schemeClr>
                </a:solidFill>
              </a:rPr>
              <a:t> to make data </a:t>
            </a:r>
            <a:r>
              <a:rPr lang="en-US" sz="1400" dirty="0" smtClean="0">
                <a:solidFill>
                  <a:schemeClr val="tx1">
                    <a:lumMod val="75000"/>
                    <a:lumOff val="25000"/>
                  </a:schemeClr>
                </a:solidFill>
              </a:rPr>
              <a:t>work</a:t>
            </a:r>
            <a:r>
              <a:rPr lang="en-US" sz="1400" dirty="0" smtClean="0">
                <a:solidFill>
                  <a:schemeClr val="tx1">
                    <a:lumMod val="75000"/>
                    <a:lumOff val="25000"/>
                  </a:schemeClr>
                </a:solidFill>
              </a:rPr>
              <a:t> to </a:t>
            </a:r>
            <a:r>
              <a:rPr lang="en-US" sz="1400" dirty="0" smtClean="0">
                <a:solidFill>
                  <a:schemeClr val="tx1">
                    <a:lumMod val="75000"/>
                    <a:lumOff val="25000"/>
                  </a:schemeClr>
                </a:solidFill>
              </a:rPr>
              <a:t>improve science to support decision-making</a:t>
            </a:r>
            <a:endParaRPr lang="en-US" sz="1400" dirty="0" smtClean="0">
              <a:solidFill>
                <a:schemeClr val="tx1">
                  <a:lumMod val="75000"/>
                  <a:lumOff val="25000"/>
                </a:schemeClr>
              </a:solidFill>
            </a:endParaRPr>
          </a:p>
          <a:p>
            <a:pPr marL="182563" indent="-182563">
              <a:spcAft>
                <a:spcPts val="600"/>
              </a:spcAft>
              <a:buFont typeface="Wingdings" charset="2"/>
              <a:buChar char="§"/>
            </a:pPr>
            <a:r>
              <a:rPr lang="en-US" sz="1400" dirty="0" smtClean="0">
                <a:solidFill>
                  <a:schemeClr val="tx1">
                    <a:lumMod val="75000"/>
                    <a:lumOff val="25000"/>
                  </a:schemeClr>
                </a:solidFill>
              </a:rPr>
              <a:t>CODATA develops policy recommendations to enhance data sharing and re-use, promotes good data practices, explores frontier issues in data science, and advances education and training in data skills</a:t>
            </a:r>
            <a:r>
              <a:rPr lang="en-US" sz="1400" dirty="0" smtClean="0">
                <a:solidFill>
                  <a:schemeClr val="tx1">
                    <a:lumMod val="75000"/>
                    <a:lumOff val="25000"/>
                  </a:schemeClr>
                </a:solidFill>
              </a:rPr>
              <a:t>.</a:t>
            </a:r>
          </a:p>
          <a:p>
            <a:pPr marL="182563" indent="-182563">
              <a:spcAft>
                <a:spcPts val="600"/>
              </a:spcAft>
              <a:buFont typeface="Wingdings" charset="2"/>
              <a:buChar char="§"/>
            </a:pPr>
            <a:r>
              <a:rPr lang="en-US" sz="1400" dirty="0" smtClean="0">
                <a:solidFill>
                  <a:schemeClr val="tx1">
                    <a:lumMod val="75000"/>
                    <a:lumOff val="25000"/>
                  </a:schemeClr>
                </a:solidFill>
              </a:rPr>
              <a:t>CODATA membership: national committees, international scientific unions and associations, and </a:t>
            </a:r>
            <a:r>
              <a:rPr lang="en-US" sz="1400" dirty="0" err="1" smtClean="0">
                <a:solidFill>
                  <a:schemeClr val="tx1">
                    <a:lumMod val="75000"/>
                    <a:lumOff val="25000"/>
                  </a:schemeClr>
                </a:solidFill>
              </a:rPr>
              <a:t>organisations</a:t>
            </a:r>
            <a:r>
              <a:rPr lang="en-US" sz="1400" dirty="0" smtClean="0">
                <a:solidFill>
                  <a:schemeClr val="tx1">
                    <a:lumMod val="75000"/>
                    <a:lumOff val="25000"/>
                  </a:schemeClr>
                </a:solidFill>
              </a:rPr>
              <a:t>.</a:t>
            </a:r>
          </a:p>
          <a:p>
            <a:pPr marL="182563" indent="-182563">
              <a:spcAft>
                <a:spcPts val="600"/>
              </a:spcAft>
              <a:buFont typeface="Wingdings" charset="2"/>
              <a:buChar char="§"/>
            </a:pPr>
            <a:r>
              <a:rPr lang="en-US" sz="1400" dirty="0" smtClean="0">
                <a:solidFill>
                  <a:schemeClr val="tx1">
                    <a:lumMod val="75000"/>
                    <a:lumOff val="25000"/>
                  </a:schemeClr>
                </a:solidFill>
              </a:rPr>
              <a:t>CODATA is a community of interest and expertise.  We act strategically through ISC supported initiatives, through projects and Task Groups.</a:t>
            </a:r>
            <a:endParaRPr lang="en-US" sz="1400" dirty="0" smtClean="0">
              <a:solidFill>
                <a:schemeClr val="tx1">
                  <a:lumMod val="75000"/>
                  <a:lumOff val="25000"/>
                </a:schemeClr>
              </a:solidFill>
            </a:endParaRPr>
          </a:p>
        </p:txBody>
      </p:sp>
      <p:pic>
        <p:nvPicPr>
          <p:cNvPr id="16" name="Picture 15" descr="Science as a Global PUblic Good.jpg"/>
          <p:cNvPicPr>
            <a:picLocks noChangeAspect="1"/>
          </p:cNvPicPr>
          <p:nvPr/>
        </p:nvPicPr>
        <p:blipFill>
          <a:blip r:embed="rId2"/>
          <a:stretch>
            <a:fillRect/>
          </a:stretch>
        </p:blipFill>
        <p:spPr>
          <a:xfrm>
            <a:off x="5436044" y="751803"/>
            <a:ext cx="3707854" cy="3654030"/>
          </a:xfrm>
          <a:prstGeom prst="rect">
            <a:avLst/>
          </a:prstGeom>
        </p:spPr>
      </p:pic>
      <p:sp>
        <p:nvSpPr>
          <p:cNvPr id="17"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 name="Picture 17" descr="CDT_logo-sub_white@3x.png"/>
          <p:cNvPicPr>
            <a:picLocks noChangeAspect="1"/>
          </p:cNvPicPr>
          <p:nvPr/>
        </p:nvPicPr>
        <p:blipFill>
          <a:blip r:embed="rId3"/>
          <a:stretch>
            <a:fillRect/>
          </a:stretch>
        </p:blipFill>
        <p:spPr>
          <a:xfrm>
            <a:off x="42880" y="4405833"/>
            <a:ext cx="1635165" cy="7200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descr="CDT_logo-sub_white@3x.png"/>
          <p:cNvPicPr>
            <a:picLocks noChangeAspect="1"/>
          </p:cNvPicPr>
          <p:nvPr/>
        </p:nvPicPr>
        <p:blipFill>
          <a:blip r:embed="rId2"/>
          <a:stretch>
            <a:fillRect/>
          </a:stretch>
        </p:blipFill>
        <p:spPr>
          <a:xfrm>
            <a:off x="42880" y="4405833"/>
            <a:ext cx="1635165" cy="720000"/>
          </a:xfrm>
          <a:prstGeom prst="rect">
            <a:avLst/>
          </a:prstGeom>
        </p:spPr>
      </p:pic>
      <p:grpSp>
        <p:nvGrpSpPr>
          <p:cNvPr id="2" name="Google Shape;1052;p166"/>
          <p:cNvGrpSpPr/>
          <p:nvPr/>
        </p:nvGrpSpPr>
        <p:grpSpPr>
          <a:xfrm>
            <a:off x="7624420" y="4560241"/>
            <a:ext cx="1222130" cy="411553"/>
            <a:chOff x="238125" y="1609525"/>
            <a:chExt cx="7007625" cy="2359825"/>
          </a:xfrm>
        </p:grpSpPr>
        <p:sp>
          <p:nvSpPr>
            <p:cNvPr id="7" name="Google Shape;1053;p166"/>
            <p:cNvSpPr/>
            <p:nvPr/>
          </p:nvSpPr>
          <p:spPr>
            <a:xfrm>
              <a:off x="238125" y="1609525"/>
              <a:ext cx="1645075" cy="2359825"/>
            </a:xfrm>
            <a:custGeom>
              <a:avLst/>
              <a:gdLst/>
              <a:ahLst/>
              <a:cxnLst/>
              <a:rect l="l" t="t" r="r" b="b"/>
              <a:pathLst>
                <a:path w="65803" h="94393" extrusionOk="0">
                  <a:moveTo>
                    <a:pt x="33733" y="0"/>
                  </a:moveTo>
                  <a:cubicBezTo>
                    <a:pt x="29649" y="0"/>
                    <a:pt x="24657" y="151"/>
                    <a:pt x="20573" y="2269"/>
                  </a:cubicBezTo>
                  <a:lnTo>
                    <a:pt x="19514" y="2874"/>
                  </a:lnTo>
                  <a:cubicBezTo>
                    <a:pt x="19363" y="2874"/>
                    <a:pt x="19363" y="3025"/>
                    <a:pt x="19060" y="3025"/>
                  </a:cubicBezTo>
                  <a:cubicBezTo>
                    <a:pt x="18909" y="3025"/>
                    <a:pt x="18758" y="3177"/>
                    <a:pt x="18304" y="3479"/>
                  </a:cubicBezTo>
                  <a:cubicBezTo>
                    <a:pt x="18152" y="3479"/>
                    <a:pt x="18152" y="3630"/>
                    <a:pt x="18001" y="3630"/>
                  </a:cubicBezTo>
                  <a:cubicBezTo>
                    <a:pt x="18001" y="3782"/>
                    <a:pt x="17547" y="3933"/>
                    <a:pt x="17396" y="3933"/>
                  </a:cubicBezTo>
                  <a:lnTo>
                    <a:pt x="17245" y="4236"/>
                  </a:lnTo>
                  <a:cubicBezTo>
                    <a:pt x="17094" y="4387"/>
                    <a:pt x="16640" y="4538"/>
                    <a:pt x="16488" y="4992"/>
                  </a:cubicBezTo>
                  <a:cubicBezTo>
                    <a:pt x="16488" y="4992"/>
                    <a:pt x="16337" y="4992"/>
                    <a:pt x="16337" y="5143"/>
                  </a:cubicBezTo>
                  <a:cubicBezTo>
                    <a:pt x="13614" y="7563"/>
                    <a:pt x="12102" y="10740"/>
                    <a:pt x="12102" y="14522"/>
                  </a:cubicBezTo>
                  <a:cubicBezTo>
                    <a:pt x="12102" y="20119"/>
                    <a:pt x="16337" y="23296"/>
                    <a:pt x="20119" y="25413"/>
                  </a:cubicBezTo>
                  <a:cubicBezTo>
                    <a:pt x="23598" y="27380"/>
                    <a:pt x="26926" y="28893"/>
                    <a:pt x="30103" y="30103"/>
                  </a:cubicBezTo>
                  <a:cubicBezTo>
                    <a:pt x="32977" y="31010"/>
                    <a:pt x="36154" y="32220"/>
                    <a:pt x="39935" y="33733"/>
                  </a:cubicBezTo>
                  <a:cubicBezTo>
                    <a:pt x="42507" y="34641"/>
                    <a:pt x="46138" y="36002"/>
                    <a:pt x="48860" y="37666"/>
                  </a:cubicBezTo>
                  <a:cubicBezTo>
                    <a:pt x="50827" y="39028"/>
                    <a:pt x="52037" y="39935"/>
                    <a:pt x="52642" y="40692"/>
                  </a:cubicBezTo>
                  <a:cubicBezTo>
                    <a:pt x="53096" y="41448"/>
                    <a:pt x="53096" y="41750"/>
                    <a:pt x="53398" y="42356"/>
                  </a:cubicBezTo>
                  <a:lnTo>
                    <a:pt x="53398" y="42507"/>
                  </a:lnTo>
                  <a:cubicBezTo>
                    <a:pt x="53398" y="43263"/>
                    <a:pt x="52945" y="43868"/>
                    <a:pt x="52642" y="44473"/>
                  </a:cubicBezTo>
                  <a:cubicBezTo>
                    <a:pt x="51583" y="45835"/>
                    <a:pt x="49768" y="47045"/>
                    <a:pt x="48407" y="47650"/>
                  </a:cubicBezTo>
                  <a:cubicBezTo>
                    <a:pt x="46289" y="48860"/>
                    <a:pt x="42053" y="50675"/>
                    <a:pt x="39482" y="51583"/>
                  </a:cubicBezTo>
                  <a:cubicBezTo>
                    <a:pt x="39028" y="51886"/>
                    <a:pt x="39028" y="52793"/>
                    <a:pt x="39482" y="52793"/>
                  </a:cubicBezTo>
                  <a:cubicBezTo>
                    <a:pt x="40540" y="52944"/>
                    <a:pt x="41599" y="53398"/>
                    <a:pt x="42356" y="53549"/>
                  </a:cubicBezTo>
                  <a:cubicBezTo>
                    <a:pt x="43868" y="53852"/>
                    <a:pt x="45381" y="54306"/>
                    <a:pt x="46894" y="54911"/>
                  </a:cubicBezTo>
                  <a:cubicBezTo>
                    <a:pt x="47348" y="55012"/>
                    <a:pt x="47818" y="55062"/>
                    <a:pt x="48283" y="55062"/>
                  </a:cubicBezTo>
                  <a:cubicBezTo>
                    <a:pt x="49213" y="55062"/>
                    <a:pt x="50121" y="54860"/>
                    <a:pt x="50827" y="54457"/>
                  </a:cubicBezTo>
                  <a:cubicBezTo>
                    <a:pt x="51281" y="54306"/>
                    <a:pt x="51432" y="54155"/>
                    <a:pt x="51886" y="53852"/>
                  </a:cubicBezTo>
                  <a:cubicBezTo>
                    <a:pt x="57483" y="50675"/>
                    <a:pt x="60357" y="46894"/>
                    <a:pt x="60357" y="42356"/>
                  </a:cubicBezTo>
                  <a:lnTo>
                    <a:pt x="60357" y="41448"/>
                  </a:lnTo>
                  <a:lnTo>
                    <a:pt x="60357" y="41145"/>
                  </a:lnTo>
                  <a:cubicBezTo>
                    <a:pt x="60357" y="40994"/>
                    <a:pt x="60357" y="40692"/>
                    <a:pt x="60054" y="40540"/>
                  </a:cubicBezTo>
                  <a:lnTo>
                    <a:pt x="60054" y="40238"/>
                  </a:lnTo>
                  <a:cubicBezTo>
                    <a:pt x="60054" y="40086"/>
                    <a:pt x="59903" y="39633"/>
                    <a:pt x="59903" y="39481"/>
                  </a:cubicBezTo>
                  <a:lnTo>
                    <a:pt x="59903" y="39330"/>
                  </a:lnTo>
                  <a:cubicBezTo>
                    <a:pt x="59903" y="39179"/>
                    <a:pt x="59752" y="38725"/>
                    <a:pt x="59752" y="38574"/>
                  </a:cubicBezTo>
                  <a:cubicBezTo>
                    <a:pt x="59601" y="38423"/>
                    <a:pt x="59601" y="38271"/>
                    <a:pt x="59298" y="37817"/>
                  </a:cubicBezTo>
                  <a:lnTo>
                    <a:pt x="59298" y="37666"/>
                  </a:lnTo>
                  <a:cubicBezTo>
                    <a:pt x="59147" y="37364"/>
                    <a:pt x="59147" y="37212"/>
                    <a:pt x="58996" y="37061"/>
                  </a:cubicBezTo>
                  <a:cubicBezTo>
                    <a:pt x="58996" y="37061"/>
                    <a:pt x="58996" y="36910"/>
                    <a:pt x="58844" y="36910"/>
                  </a:cubicBezTo>
                  <a:cubicBezTo>
                    <a:pt x="58542" y="36607"/>
                    <a:pt x="58542" y="36456"/>
                    <a:pt x="58390" y="36305"/>
                  </a:cubicBezTo>
                  <a:lnTo>
                    <a:pt x="58239" y="36153"/>
                  </a:lnTo>
                  <a:cubicBezTo>
                    <a:pt x="58088" y="35851"/>
                    <a:pt x="58088" y="35700"/>
                    <a:pt x="57785" y="35700"/>
                  </a:cubicBezTo>
                  <a:lnTo>
                    <a:pt x="57634" y="35548"/>
                  </a:lnTo>
                  <a:lnTo>
                    <a:pt x="57332" y="35095"/>
                  </a:lnTo>
                  <a:cubicBezTo>
                    <a:pt x="55819" y="33582"/>
                    <a:pt x="54004" y="32372"/>
                    <a:pt x="52491" y="31313"/>
                  </a:cubicBezTo>
                  <a:cubicBezTo>
                    <a:pt x="49314" y="29498"/>
                    <a:pt x="45532" y="27985"/>
                    <a:pt x="42356" y="26775"/>
                  </a:cubicBezTo>
                  <a:cubicBezTo>
                    <a:pt x="38574" y="25565"/>
                    <a:pt x="35397" y="24354"/>
                    <a:pt x="32523" y="23296"/>
                  </a:cubicBezTo>
                  <a:cubicBezTo>
                    <a:pt x="28893" y="21934"/>
                    <a:pt x="25716" y="20270"/>
                    <a:pt x="23598" y="19060"/>
                  </a:cubicBezTo>
                  <a:cubicBezTo>
                    <a:pt x="19816" y="16791"/>
                    <a:pt x="19211" y="15430"/>
                    <a:pt x="19211" y="14522"/>
                  </a:cubicBezTo>
                  <a:cubicBezTo>
                    <a:pt x="19211" y="12858"/>
                    <a:pt x="19816" y="11648"/>
                    <a:pt x="20724" y="10589"/>
                  </a:cubicBezTo>
                  <a:cubicBezTo>
                    <a:pt x="21480" y="9681"/>
                    <a:pt x="22691" y="9076"/>
                    <a:pt x="23598" y="8471"/>
                  </a:cubicBezTo>
                  <a:cubicBezTo>
                    <a:pt x="26472" y="7110"/>
                    <a:pt x="30405" y="6958"/>
                    <a:pt x="33582" y="6958"/>
                  </a:cubicBezTo>
                  <a:cubicBezTo>
                    <a:pt x="37364" y="6958"/>
                    <a:pt x="40843" y="7715"/>
                    <a:pt x="43415" y="8925"/>
                  </a:cubicBezTo>
                  <a:cubicBezTo>
                    <a:pt x="48255" y="11194"/>
                    <a:pt x="48255" y="13614"/>
                    <a:pt x="48255" y="14371"/>
                  </a:cubicBezTo>
                  <a:cubicBezTo>
                    <a:pt x="48255" y="16791"/>
                    <a:pt x="45532" y="18757"/>
                    <a:pt x="43868" y="19514"/>
                  </a:cubicBezTo>
                  <a:cubicBezTo>
                    <a:pt x="42961" y="19968"/>
                    <a:pt x="40994" y="20573"/>
                    <a:pt x="39482" y="21178"/>
                  </a:cubicBezTo>
                  <a:cubicBezTo>
                    <a:pt x="38877" y="21329"/>
                    <a:pt x="38877" y="22237"/>
                    <a:pt x="39482" y="22539"/>
                  </a:cubicBezTo>
                  <a:cubicBezTo>
                    <a:pt x="40843" y="22842"/>
                    <a:pt x="41902" y="23447"/>
                    <a:pt x="43415" y="23749"/>
                  </a:cubicBezTo>
                  <a:cubicBezTo>
                    <a:pt x="44474" y="24203"/>
                    <a:pt x="45230" y="24354"/>
                    <a:pt x="46289" y="24808"/>
                  </a:cubicBezTo>
                  <a:cubicBezTo>
                    <a:pt x="46758" y="24925"/>
                    <a:pt x="47204" y="24997"/>
                    <a:pt x="47627" y="24997"/>
                  </a:cubicBezTo>
                  <a:cubicBezTo>
                    <a:pt x="48297" y="24997"/>
                    <a:pt x="48909" y="24818"/>
                    <a:pt x="49465" y="24354"/>
                  </a:cubicBezTo>
                  <a:cubicBezTo>
                    <a:pt x="53550" y="21480"/>
                    <a:pt x="55516" y="18152"/>
                    <a:pt x="55516" y="14219"/>
                  </a:cubicBezTo>
                  <a:cubicBezTo>
                    <a:pt x="55516" y="10589"/>
                    <a:pt x="54004" y="5597"/>
                    <a:pt x="46743" y="2269"/>
                  </a:cubicBezTo>
                  <a:cubicBezTo>
                    <a:pt x="42961" y="908"/>
                    <a:pt x="38423" y="0"/>
                    <a:pt x="33733" y="0"/>
                  </a:cubicBezTo>
                  <a:close/>
                  <a:moveTo>
                    <a:pt x="19514" y="28893"/>
                  </a:moveTo>
                  <a:cubicBezTo>
                    <a:pt x="18984" y="28893"/>
                    <a:pt x="18455" y="29044"/>
                    <a:pt x="18001" y="29346"/>
                  </a:cubicBezTo>
                  <a:cubicBezTo>
                    <a:pt x="16640" y="30103"/>
                    <a:pt x="15278" y="30708"/>
                    <a:pt x="14068" y="31615"/>
                  </a:cubicBezTo>
                  <a:cubicBezTo>
                    <a:pt x="14068" y="31615"/>
                    <a:pt x="13766" y="31615"/>
                    <a:pt x="13766" y="31767"/>
                  </a:cubicBezTo>
                  <a:cubicBezTo>
                    <a:pt x="13766" y="31767"/>
                    <a:pt x="13614" y="31767"/>
                    <a:pt x="13614" y="31918"/>
                  </a:cubicBezTo>
                  <a:lnTo>
                    <a:pt x="13463" y="32220"/>
                  </a:lnTo>
                  <a:cubicBezTo>
                    <a:pt x="12102" y="32977"/>
                    <a:pt x="9984" y="34489"/>
                    <a:pt x="8471" y="36456"/>
                  </a:cubicBezTo>
                  <a:cubicBezTo>
                    <a:pt x="7412" y="38271"/>
                    <a:pt x="6505" y="40238"/>
                    <a:pt x="6505" y="42809"/>
                  </a:cubicBezTo>
                  <a:cubicBezTo>
                    <a:pt x="6505" y="45986"/>
                    <a:pt x="7715" y="50524"/>
                    <a:pt x="14371" y="54306"/>
                  </a:cubicBezTo>
                  <a:cubicBezTo>
                    <a:pt x="17396" y="55970"/>
                    <a:pt x="21027" y="57331"/>
                    <a:pt x="25111" y="58693"/>
                  </a:cubicBezTo>
                  <a:cubicBezTo>
                    <a:pt x="26321" y="58995"/>
                    <a:pt x="27380" y="59449"/>
                    <a:pt x="28439" y="59752"/>
                  </a:cubicBezTo>
                  <a:cubicBezTo>
                    <a:pt x="30708" y="60508"/>
                    <a:pt x="33128" y="61416"/>
                    <a:pt x="35549" y="62172"/>
                  </a:cubicBezTo>
                  <a:cubicBezTo>
                    <a:pt x="37061" y="62777"/>
                    <a:pt x="38725" y="63231"/>
                    <a:pt x="40238" y="63533"/>
                  </a:cubicBezTo>
                  <a:cubicBezTo>
                    <a:pt x="42356" y="64138"/>
                    <a:pt x="44322" y="64441"/>
                    <a:pt x="45986" y="65046"/>
                  </a:cubicBezTo>
                  <a:cubicBezTo>
                    <a:pt x="49617" y="66407"/>
                    <a:pt x="52642" y="68223"/>
                    <a:pt x="54911" y="69735"/>
                  </a:cubicBezTo>
                  <a:cubicBezTo>
                    <a:pt x="56726" y="71097"/>
                    <a:pt x="57937" y="72004"/>
                    <a:pt x="58390" y="73063"/>
                  </a:cubicBezTo>
                  <a:cubicBezTo>
                    <a:pt x="58844" y="73517"/>
                    <a:pt x="58996" y="74122"/>
                    <a:pt x="58996" y="74727"/>
                  </a:cubicBezTo>
                  <a:lnTo>
                    <a:pt x="58996" y="74879"/>
                  </a:lnTo>
                  <a:lnTo>
                    <a:pt x="58996" y="75030"/>
                  </a:lnTo>
                  <a:cubicBezTo>
                    <a:pt x="58996" y="76845"/>
                    <a:pt x="58693" y="79265"/>
                    <a:pt x="54609" y="81837"/>
                  </a:cubicBezTo>
                  <a:cubicBezTo>
                    <a:pt x="52188" y="83652"/>
                    <a:pt x="48709" y="84862"/>
                    <a:pt x="44625" y="85921"/>
                  </a:cubicBezTo>
                  <a:cubicBezTo>
                    <a:pt x="40843" y="86678"/>
                    <a:pt x="37061" y="87131"/>
                    <a:pt x="33280" y="87131"/>
                  </a:cubicBezTo>
                  <a:cubicBezTo>
                    <a:pt x="29649" y="87131"/>
                    <a:pt x="25867" y="86829"/>
                    <a:pt x="21934" y="85921"/>
                  </a:cubicBezTo>
                  <a:cubicBezTo>
                    <a:pt x="18758" y="85165"/>
                    <a:pt x="14522" y="84106"/>
                    <a:pt x="11950" y="82291"/>
                  </a:cubicBezTo>
                  <a:cubicBezTo>
                    <a:pt x="8925" y="80173"/>
                    <a:pt x="7564" y="77904"/>
                    <a:pt x="7564" y="75332"/>
                  </a:cubicBezTo>
                  <a:cubicBezTo>
                    <a:pt x="7564" y="73063"/>
                    <a:pt x="8925" y="71097"/>
                    <a:pt x="11497" y="69282"/>
                  </a:cubicBezTo>
                  <a:cubicBezTo>
                    <a:pt x="13917" y="67466"/>
                    <a:pt x="17547" y="66256"/>
                    <a:pt x="20724" y="65046"/>
                  </a:cubicBezTo>
                  <a:cubicBezTo>
                    <a:pt x="22539" y="64441"/>
                    <a:pt x="24203" y="63987"/>
                    <a:pt x="25716" y="63382"/>
                  </a:cubicBezTo>
                  <a:cubicBezTo>
                    <a:pt x="26472" y="63231"/>
                    <a:pt x="26472" y="62172"/>
                    <a:pt x="25716" y="62021"/>
                  </a:cubicBezTo>
                  <a:cubicBezTo>
                    <a:pt x="25111" y="61869"/>
                    <a:pt x="24506" y="61718"/>
                    <a:pt x="24203" y="61416"/>
                  </a:cubicBezTo>
                  <a:cubicBezTo>
                    <a:pt x="22237" y="60659"/>
                    <a:pt x="20422" y="60205"/>
                    <a:pt x="18455" y="59449"/>
                  </a:cubicBezTo>
                  <a:cubicBezTo>
                    <a:pt x="18001" y="59222"/>
                    <a:pt x="17510" y="59109"/>
                    <a:pt x="16999" y="59109"/>
                  </a:cubicBezTo>
                  <a:cubicBezTo>
                    <a:pt x="16488" y="59109"/>
                    <a:pt x="15959" y="59222"/>
                    <a:pt x="15430" y="59449"/>
                  </a:cubicBezTo>
                  <a:cubicBezTo>
                    <a:pt x="12707" y="60508"/>
                    <a:pt x="9833" y="61869"/>
                    <a:pt x="7564" y="63382"/>
                  </a:cubicBezTo>
                  <a:cubicBezTo>
                    <a:pt x="1361" y="67164"/>
                    <a:pt x="0" y="71853"/>
                    <a:pt x="0" y="75030"/>
                  </a:cubicBezTo>
                  <a:cubicBezTo>
                    <a:pt x="0" y="80173"/>
                    <a:pt x="2723" y="84711"/>
                    <a:pt x="7564" y="88190"/>
                  </a:cubicBezTo>
                  <a:cubicBezTo>
                    <a:pt x="11345" y="90611"/>
                    <a:pt x="16035" y="91972"/>
                    <a:pt x="20270" y="92880"/>
                  </a:cubicBezTo>
                  <a:cubicBezTo>
                    <a:pt x="24657" y="93787"/>
                    <a:pt x="28893" y="94392"/>
                    <a:pt x="33128" y="94392"/>
                  </a:cubicBezTo>
                  <a:cubicBezTo>
                    <a:pt x="37515" y="94392"/>
                    <a:pt x="41599" y="93938"/>
                    <a:pt x="45986" y="93031"/>
                  </a:cubicBezTo>
                  <a:cubicBezTo>
                    <a:pt x="50827" y="91821"/>
                    <a:pt x="55214" y="90157"/>
                    <a:pt x="58390" y="88039"/>
                  </a:cubicBezTo>
                  <a:cubicBezTo>
                    <a:pt x="63231" y="84408"/>
                    <a:pt x="65803" y="80173"/>
                    <a:pt x="65803" y="75030"/>
                  </a:cubicBezTo>
                  <a:lnTo>
                    <a:pt x="65803" y="74122"/>
                  </a:lnTo>
                  <a:lnTo>
                    <a:pt x="65803" y="73971"/>
                  </a:lnTo>
                  <a:cubicBezTo>
                    <a:pt x="65803" y="73517"/>
                    <a:pt x="65803" y="73366"/>
                    <a:pt x="65651" y="73063"/>
                  </a:cubicBezTo>
                  <a:lnTo>
                    <a:pt x="65651" y="72761"/>
                  </a:lnTo>
                  <a:cubicBezTo>
                    <a:pt x="65651" y="72609"/>
                    <a:pt x="65349" y="72307"/>
                    <a:pt x="65349" y="72004"/>
                  </a:cubicBezTo>
                  <a:lnTo>
                    <a:pt x="65349" y="71853"/>
                  </a:lnTo>
                  <a:cubicBezTo>
                    <a:pt x="65349" y="71702"/>
                    <a:pt x="65198" y="71248"/>
                    <a:pt x="65198" y="71097"/>
                  </a:cubicBezTo>
                  <a:lnTo>
                    <a:pt x="65198" y="70945"/>
                  </a:lnTo>
                  <a:cubicBezTo>
                    <a:pt x="65198" y="70794"/>
                    <a:pt x="65046" y="70492"/>
                    <a:pt x="64895" y="70189"/>
                  </a:cubicBezTo>
                  <a:lnTo>
                    <a:pt x="64895" y="70038"/>
                  </a:lnTo>
                  <a:cubicBezTo>
                    <a:pt x="64895" y="69735"/>
                    <a:pt x="64593" y="69584"/>
                    <a:pt x="64441" y="69433"/>
                  </a:cubicBezTo>
                  <a:cubicBezTo>
                    <a:pt x="64441" y="69433"/>
                    <a:pt x="64441" y="69282"/>
                    <a:pt x="64290" y="69282"/>
                  </a:cubicBezTo>
                  <a:cubicBezTo>
                    <a:pt x="64139" y="68979"/>
                    <a:pt x="64139" y="68828"/>
                    <a:pt x="63836" y="68676"/>
                  </a:cubicBezTo>
                  <a:lnTo>
                    <a:pt x="63685" y="68525"/>
                  </a:lnTo>
                  <a:cubicBezTo>
                    <a:pt x="63534" y="68223"/>
                    <a:pt x="63534" y="68071"/>
                    <a:pt x="63382" y="68071"/>
                  </a:cubicBezTo>
                  <a:cubicBezTo>
                    <a:pt x="63382" y="67920"/>
                    <a:pt x="63080" y="67920"/>
                    <a:pt x="63080" y="67618"/>
                  </a:cubicBezTo>
                  <a:lnTo>
                    <a:pt x="62777" y="67315"/>
                  </a:lnTo>
                  <a:cubicBezTo>
                    <a:pt x="61416" y="65802"/>
                    <a:pt x="59752" y="64441"/>
                    <a:pt x="58390" y="63533"/>
                  </a:cubicBezTo>
                  <a:cubicBezTo>
                    <a:pt x="56121" y="62021"/>
                    <a:pt x="52491" y="59752"/>
                    <a:pt x="47953" y="58088"/>
                  </a:cubicBezTo>
                  <a:cubicBezTo>
                    <a:pt x="45986" y="57331"/>
                    <a:pt x="43717" y="56726"/>
                    <a:pt x="41599" y="56121"/>
                  </a:cubicBezTo>
                  <a:cubicBezTo>
                    <a:pt x="40087" y="55819"/>
                    <a:pt x="38574" y="55365"/>
                    <a:pt x="37213" y="55062"/>
                  </a:cubicBezTo>
                  <a:lnTo>
                    <a:pt x="30405" y="52793"/>
                  </a:lnTo>
                  <a:lnTo>
                    <a:pt x="27077" y="51583"/>
                  </a:lnTo>
                  <a:cubicBezTo>
                    <a:pt x="23296" y="50222"/>
                    <a:pt x="19968" y="49163"/>
                    <a:pt x="17547" y="47650"/>
                  </a:cubicBezTo>
                  <a:cubicBezTo>
                    <a:pt x="15732" y="46440"/>
                    <a:pt x="13161" y="44625"/>
                    <a:pt x="13161" y="42356"/>
                  </a:cubicBezTo>
                  <a:cubicBezTo>
                    <a:pt x="13161" y="41599"/>
                    <a:pt x="13463" y="40389"/>
                    <a:pt x="15127" y="38876"/>
                  </a:cubicBezTo>
                  <a:cubicBezTo>
                    <a:pt x="15278" y="38725"/>
                    <a:pt x="15430" y="38725"/>
                    <a:pt x="15430" y="38574"/>
                  </a:cubicBezTo>
                  <a:cubicBezTo>
                    <a:pt x="15732" y="38423"/>
                    <a:pt x="15883" y="38423"/>
                    <a:pt x="16035" y="38120"/>
                  </a:cubicBezTo>
                  <a:cubicBezTo>
                    <a:pt x="16186" y="37969"/>
                    <a:pt x="16488" y="37969"/>
                    <a:pt x="16640" y="37817"/>
                  </a:cubicBezTo>
                  <a:lnTo>
                    <a:pt x="16791" y="37817"/>
                  </a:lnTo>
                  <a:cubicBezTo>
                    <a:pt x="17094" y="37817"/>
                    <a:pt x="17245" y="37666"/>
                    <a:pt x="17396" y="37666"/>
                  </a:cubicBezTo>
                  <a:lnTo>
                    <a:pt x="17547" y="37666"/>
                  </a:lnTo>
                  <a:cubicBezTo>
                    <a:pt x="19816" y="36305"/>
                    <a:pt x="24052" y="34641"/>
                    <a:pt x="26472" y="33431"/>
                  </a:cubicBezTo>
                  <a:cubicBezTo>
                    <a:pt x="27229" y="33128"/>
                    <a:pt x="27229" y="32220"/>
                    <a:pt x="26472" y="31918"/>
                  </a:cubicBezTo>
                  <a:cubicBezTo>
                    <a:pt x="24808" y="31162"/>
                    <a:pt x="22842" y="30405"/>
                    <a:pt x="21027" y="29346"/>
                  </a:cubicBezTo>
                  <a:cubicBezTo>
                    <a:pt x="20573" y="29044"/>
                    <a:pt x="20043" y="28893"/>
                    <a:pt x="19514" y="2889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054;p166"/>
            <p:cNvSpPr/>
            <p:nvPr/>
          </p:nvSpPr>
          <p:spPr>
            <a:xfrm>
              <a:off x="2378600" y="2778075"/>
              <a:ext cx="3781775" cy="813100"/>
            </a:xfrm>
            <a:custGeom>
              <a:avLst/>
              <a:gdLst/>
              <a:ahLst/>
              <a:cxnLst/>
              <a:rect l="l" t="t" r="r" b="b"/>
              <a:pathLst>
                <a:path w="151271" h="32524" extrusionOk="0">
                  <a:moveTo>
                    <a:pt x="102410" y="13010"/>
                  </a:moveTo>
                  <a:cubicBezTo>
                    <a:pt x="103923" y="13010"/>
                    <a:pt x="105436" y="13615"/>
                    <a:pt x="106495" y="14522"/>
                  </a:cubicBezTo>
                  <a:cubicBezTo>
                    <a:pt x="107705" y="15430"/>
                    <a:pt x="108159" y="16943"/>
                    <a:pt x="108461" y="18758"/>
                  </a:cubicBezTo>
                  <a:lnTo>
                    <a:pt x="96359" y="18758"/>
                  </a:lnTo>
                  <a:lnTo>
                    <a:pt x="96359" y="18455"/>
                  </a:lnTo>
                  <a:cubicBezTo>
                    <a:pt x="96359" y="17699"/>
                    <a:pt x="96511" y="16791"/>
                    <a:pt x="96813" y="16186"/>
                  </a:cubicBezTo>
                  <a:cubicBezTo>
                    <a:pt x="97267" y="15430"/>
                    <a:pt x="97570" y="14825"/>
                    <a:pt x="98175" y="14522"/>
                  </a:cubicBezTo>
                  <a:cubicBezTo>
                    <a:pt x="98780" y="13917"/>
                    <a:pt x="99385" y="13615"/>
                    <a:pt x="100141" y="13312"/>
                  </a:cubicBezTo>
                  <a:cubicBezTo>
                    <a:pt x="100898" y="13161"/>
                    <a:pt x="101351" y="13010"/>
                    <a:pt x="102410" y="13010"/>
                  </a:cubicBezTo>
                  <a:close/>
                  <a:moveTo>
                    <a:pt x="11950" y="13615"/>
                  </a:moveTo>
                  <a:cubicBezTo>
                    <a:pt x="12858" y="13615"/>
                    <a:pt x="13614" y="13766"/>
                    <a:pt x="14371" y="14220"/>
                  </a:cubicBezTo>
                  <a:cubicBezTo>
                    <a:pt x="15127" y="14522"/>
                    <a:pt x="15732" y="15127"/>
                    <a:pt x="16337" y="15732"/>
                  </a:cubicBezTo>
                  <a:cubicBezTo>
                    <a:pt x="16791" y="16186"/>
                    <a:pt x="17245" y="16943"/>
                    <a:pt x="17547" y="18001"/>
                  </a:cubicBezTo>
                  <a:cubicBezTo>
                    <a:pt x="18001" y="18909"/>
                    <a:pt x="18001" y="19665"/>
                    <a:pt x="18001" y="20573"/>
                  </a:cubicBezTo>
                  <a:cubicBezTo>
                    <a:pt x="18001" y="21481"/>
                    <a:pt x="17850" y="22540"/>
                    <a:pt x="17547" y="23296"/>
                  </a:cubicBezTo>
                  <a:cubicBezTo>
                    <a:pt x="17245" y="24052"/>
                    <a:pt x="16942" y="24657"/>
                    <a:pt x="16337" y="25262"/>
                  </a:cubicBezTo>
                  <a:cubicBezTo>
                    <a:pt x="15732" y="25867"/>
                    <a:pt x="15127" y="26473"/>
                    <a:pt x="14220" y="26775"/>
                  </a:cubicBezTo>
                  <a:cubicBezTo>
                    <a:pt x="13463" y="27229"/>
                    <a:pt x="12556" y="27380"/>
                    <a:pt x="11497" y="27380"/>
                  </a:cubicBezTo>
                  <a:cubicBezTo>
                    <a:pt x="11043" y="27380"/>
                    <a:pt x="10438" y="27229"/>
                    <a:pt x="9833" y="27078"/>
                  </a:cubicBezTo>
                  <a:cubicBezTo>
                    <a:pt x="9379" y="26775"/>
                    <a:pt x="8774" y="26624"/>
                    <a:pt x="8169" y="26321"/>
                  </a:cubicBezTo>
                  <a:cubicBezTo>
                    <a:pt x="7564" y="25867"/>
                    <a:pt x="7261" y="25565"/>
                    <a:pt x="6807" y="25111"/>
                  </a:cubicBezTo>
                  <a:cubicBezTo>
                    <a:pt x="6505" y="24657"/>
                    <a:pt x="6051" y="24203"/>
                    <a:pt x="5900" y="23598"/>
                  </a:cubicBezTo>
                  <a:lnTo>
                    <a:pt x="5900" y="18153"/>
                  </a:lnTo>
                  <a:cubicBezTo>
                    <a:pt x="6505" y="16791"/>
                    <a:pt x="7261" y="15884"/>
                    <a:pt x="8320" y="14976"/>
                  </a:cubicBezTo>
                  <a:cubicBezTo>
                    <a:pt x="9379" y="13917"/>
                    <a:pt x="10589" y="13615"/>
                    <a:pt x="11950" y="13615"/>
                  </a:cubicBezTo>
                  <a:close/>
                  <a:moveTo>
                    <a:pt x="53701" y="13463"/>
                  </a:moveTo>
                  <a:cubicBezTo>
                    <a:pt x="54458" y="13463"/>
                    <a:pt x="55516" y="13615"/>
                    <a:pt x="55970" y="13917"/>
                  </a:cubicBezTo>
                  <a:cubicBezTo>
                    <a:pt x="56727" y="14371"/>
                    <a:pt x="57332" y="14674"/>
                    <a:pt x="57937" y="15279"/>
                  </a:cubicBezTo>
                  <a:cubicBezTo>
                    <a:pt x="58542" y="15884"/>
                    <a:pt x="58844" y="16640"/>
                    <a:pt x="59298" y="17548"/>
                  </a:cubicBezTo>
                  <a:cubicBezTo>
                    <a:pt x="59601" y="18304"/>
                    <a:pt x="59601" y="19212"/>
                    <a:pt x="59601" y="20422"/>
                  </a:cubicBezTo>
                  <a:cubicBezTo>
                    <a:pt x="59601" y="21329"/>
                    <a:pt x="59449" y="22237"/>
                    <a:pt x="59298" y="23296"/>
                  </a:cubicBezTo>
                  <a:cubicBezTo>
                    <a:pt x="58844" y="24052"/>
                    <a:pt x="58542" y="24809"/>
                    <a:pt x="57937" y="25565"/>
                  </a:cubicBezTo>
                  <a:cubicBezTo>
                    <a:pt x="57332" y="26019"/>
                    <a:pt x="56727" y="26624"/>
                    <a:pt x="55970" y="27078"/>
                  </a:cubicBezTo>
                  <a:cubicBezTo>
                    <a:pt x="55214" y="27380"/>
                    <a:pt x="54458" y="27531"/>
                    <a:pt x="53701" y="27531"/>
                  </a:cubicBezTo>
                  <a:cubicBezTo>
                    <a:pt x="52945" y="27531"/>
                    <a:pt x="52037" y="27380"/>
                    <a:pt x="51432" y="27078"/>
                  </a:cubicBezTo>
                  <a:cubicBezTo>
                    <a:pt x="50676" y="26624"/>
                    <a:pt x="50222" y="26321"/>
                    <a:pt x="49617" y="25565"/>
                  </a:cubicBezTo>
                  <a:cubicBezTo>
                    <a:pt x="49012" y="24960"/>
                    <a:pt x="48709" y="24203"/>
                    <a:pt x="48255" y="23447"/>
                  </a:cubicBezTo>
                  <a:cubicBezTo>
                    <a:pt x="47802" y="22691"/>
                    <a:pt x="47802" y="21783"/>
                    <a:pt x="47802" y="20573"/>
                  </a:cubicBezTo>
                  <a:cubicBezTo>
                    <a:pt x="47650" y="19665"/>
                    <a:pt x="47802" y="18758"/>
                    <a:pt x="48255" y="17699"/>
                  </a:cubicBezTo>
                  <a:cubicBezTo>
                    <a:pt x="48709" y="16943"/>
                    <a:pt x="49012" y="16186"/>
                    <a:pt x="49617" y="15430"/>
                  </a:cubicBezTo>
                  <a:cubicBezTo>
                    <a:pt x="50222" y="14976"/>
                    <a:pt x="50676" y="14371"/>
                    <a:pt x="51432" y="13917"/>
                  </a:cubicBezTo>
                  <a:cubicBezTo>
                    <a:pt x="52188" y="13615"/>
                    <a:pt x="52945" y="13463"/>
                    <a:pt x="53701" y="13463"/>
                  </a:cubicBezTo>
                  <a:close/>
                  <a:moveTo>
                    <a:pt x="69131" y="152"/>
                  </a:moveTo>
                  <a:lnTo>
                    <a:pt x="69131" y="31918"/>
                  </a:lnTo>
                  <a:lnTo>
                    <a:pt x="74879" y="31918"/>
                  </a:lnTo>
                  <a:lnTo>
                    <a:pt x="74879" y="25111"/>
                  </a:lnTo>
                  <a:lnTo>
                    <a:pt x="78207" y="22086"/>
                  </a:lnTo>
                  <a:lnTo>
                    <a:pt x="84712" y="31918"/>
                  </a:lnTo>
                  <a:lnTo>
                    <a:pt x="90762" y="31918"/>
                  </a:lnTo>
                  <a:lnTo>
                    <a:pt x="81686" y="18909"/>
                  </a:lnTo>
                  <a:lnTo>
                    <a:pt x="90309" y="9228"/>
                  </a:lnTo>
                  <a:lnTo>
                    <a:pt x="83955" y="9228"/>
                  </a:lnTo>
                  <a:lnTo>
                    <a:pt x="74879" y="19514"/>
                  </a:lnTo>
                  <a:lnTo>
                    <a:pt x="74879" y="152"/>
                  </a:lnTo>
                  <a:close/>
                  <a:moveTo>
                    <a:pt x="102259" y="8320"/>
                  </a:moveTo>
                  <a:cubicBezTo>
                    <a:pt x="100444" y="8320"/>
                    <a:pt x="98780" y="8623"/>
                    <a:pt x="97267" y="9228"/>
                  </a:cubicBezTo>
                  <a:cubicBezTo>
                    <a:pt x="95754" y="9833"/>
                    <a:pt x="94393" y="10740"/>
                    <a:pt x="93485" y="11951"/>
                  </a:cubicBezTo>
                  <a:cubicBezTo>
                    <a:pt x="92275" y="13010"/>
                    <a:pt x="91519" y="14220"/>
                    <a:pt x="90914" y="15732"/>
                  </a:cubicBezTo>
                  <a:cubicBezTo>
                    <a:pt x="90460" y="17094"/>
                    <a:pt x="90157" y="18758"/>
                    <a:pt x="90157" y="20270"/>
                  </a:cubicBezTo>
                  <a:cubicBezTo>
                    <a:pt x="90157" y="21632"/>
                    <a:pt x="90611" y="23296"/>
                    <a:pt x="91216" y="24657"/>
                  </a:cubicBezTo>
                  <a:cubicBezTo>
                    <a:pt x="91670" y="26170"/>
                    <a:pt x="92426" y="27380"/>
                    <a:pt x="93637" y="28439"/>
                  </a:cubicBezTo>
                  <a:cubicBezTo>
                    <a:pt x="94695" y="29649"/>
                    <a:pt x="95906" y="30406"/>
                    <a:pt x="97418" y="31011"/>
                  </a:cubicBezTo>
                  <a:cubicBezTo>
                    <a:pt x="98931" y="31464"/>
                    <a:pt x="100595" y="31918"/>
                    <a:pt x="102259" y="31918"/>
                  </a:cubicBezTo>
                  <a:cubicBezTo>
                    <a:pt x="102838" y="32020"/>
                    <a:pt x="103394" y="32069"/>
                    <a:pt x="103929" y="32069"/>
                  </a:cubicBezTo>
                  <a:cubicBezTo>
                    <a:pt x="105769" y="32069"/>
                    <a:pt x="107357" y="31495"/>
                    <a:pt x="108764" y="30557"/>
                  </a:cubicBezTo>
                  <a:cubicBezTo>
                    <a:pt x="110730" y="29498"/>
                    <a:pt x="111940" y="28137"/>
                    <a:pt x="112697" y="26321"/>
                  </a:cubicBezTo>
                  <a:lnTo>
                    <a:pt x="107553" y="24960"/>
                  </a:lnTo>
                  <a:cubicBezTo>
                    <a:pt x="107251" y="25867"/>
                    <a:pt x="106495" y="26624"/>
                    <a:pt x="105587" y="27229"/>
                  </a:cubicBezTo>
                  <a:cubicBezTo>
                    <a:pt x="104679" y="27834"/>
                    <a:pt x="103469" y="27985"/>
                    <a:pt x="102410" y="27985"/>
                  </a:cubicBezTo>
                  <a:cubicBezTo>
                    <a:pt x="101503" y="27985"/>
                    <a:pt x="100898" y="27834"/>
                    <a:pt x="99990" y="27531"/>
                  </a:cubicBezTo>
                  <a:cubicBezTo>
                    <a:pt x="99234" y="27380"/>
                    <a:pt x="98780" y="27078"/>
                    <a:pt x="98175" y="26473"/>
                  </a:cubicBezTo>
                  <a:cubicBezTo>
                    <a:pt x="97570" y="25867"/>
                    <a:pt x="97267" y="25262"/>
                    <a:pt x="96813" y="24657"/>
                  </a:cubicBezTo>
                  <a:cubicBezTo>
                    <a:pt x="96511" y="24052"/>
                    <a:pt x="96208" y="23296"/>
                    <a:pt x="96208" y="22237"/>
                  </a:cubicBezTo>
                  <a:lnTo>
                    <a:pt x="113907" y="22237"/>
                  </a:lnTo>
                  <a:cubicBezTo>
                    <a:pt x="113907" y="22086"/>
                    <a:pt x="113907" y="21783"/>
                    <a:pt x="114058" y="21329"/>
                  </a:cubicBezTo>
                  <a:lnTo>
                    <a:pt x="114058" y="20270"/>
                  </a:lnTo>
                  <a:cubicBezTo>
                    <a:pt x="114058" y="18758"/>
                    <a:pt x="113907" y="17094"/>
                    <a:pt x="113302" y="15732"/>
                  </a:cubicBezTo>
                  <a:cubicBezTo>
                    <a:pt x="112697" y="14220"/>
                    <a:pt x="111940" y="13010"/>
                    <a:pt x="111033" y="11951"/>
                  </a:cubicBezTo>
                  <a:cubicBezTo>
                    <a:pt x="110125" y="10740"/>
                    <a:pt x="108764" y="9984"/>
                    <a:pt x="107251" y="9228"/>
                  </a:cubicBezTo>
                  <a:cubicBezTo>
                    <a:pt x="105738" y="8623"/>
                    <a:pt x="104074" y="8320"/>
                    <a:pt x="102259" y="8320"/>
                  </a:cubicBezTo>
                  <a:close/>
                  <a:moveTo>
                    <a:pt x="39482" y="8925"/>
                  </a:moveTo>
                  <a:cubicBezTo>
                    <a:pt x="39028" y="8925"/>
                    <a:pt x="38272" y="9077"/>
                    <a:pt x="37666" y="9228"/>
                  </a:cubicBezTo>
                  <a:cubicBezTo>
                    <a:pt x="37061" y="9379"/>
                    <a:pt x="36305" y="9833"/>
                    <a:pt x="35700" y="10438"/>
                  </a:cubicBezTo>
                  <a:cubicBezTo>
                    <a:pt x="35246" y="10740"/>
                    <a:pt x="34490" y="11346"/>
                    <a:pt x="34036" y="12102"/>
                  </a:cubicBezTo>
                  <a:cubicBezTo>
                    <a:pt x="33431" y="12707"/>
                    <a:pt x="33128" y="13312"/>
                    <a:pt x="32523" y="14068"/>
                  </a:cubicBezTo>
                  <a:lnTo>
                    <a:pt x="32523" y="9228"/>
                  </a:lnTo>
                  <a:lnTo>
                    <a:pt x="27229" y="9228"/>
                  </a:lnTo>
                  <a:lnTo>
                    <a:pt x="27229" y="32070"/>
                  </a:lnTo>
                  <a:lnTo>
                    <a:pt x="33128" y="32070"/>
                  </a:lnTo>
                  <a:lnTo>
                    <a:pt x="33128" y="18304"/>
                  </a:lnTo>
                  <a:cubicBezTo>
                    <a:pt x="33733" y="16943"/>
                    <a:pt x="34792" y="16035"/>
                    <a:pt x="36154" y="15279"/>
                  </a:cubicBezTo>
                  <a:cubicBezTo>
                    <a:pt x="37515" y="14674"/>
                    <a:pt x="39179" y="14371"/>
                    <a:pt x="40843" y="14371"/>
                  </a:cubicBezTo>
                  <a:lnTo>
                    <a:pt x="40843" y="8925"/>
                  </a:lnTo>
                  <a:close/>
                  <a:moveTo>
                    <a:pt x="129639" y="8925"/>
                  </a:moveTo>
                  <a:cubicBezTo>
                    <a:pt x="129034" y="8925"/>
                    <a:pt x="128278" y="9077"/>
                    <a:pt x="127672" y="9228"/>
                  </a:cubicBezTo>
                  <a:cubicBezTo>
                    <a:pt x="127067" y="9379"/>
                    <a:pt x="126311" y="9833"/>
                    <a:pt x="125857" y="10438"/>
                  </a:cubicBezTo>
                  <a:cubicBezTo>
                    <a:pt x="125252" y="10740"/>
                    <a:pt x="124496" y="11346"/>
                    <a:pt x="124042" y="12102"/>
                  </a:cubicBezTo>
                  <a:cubicBezTo>
                    <a:pt x="123588" y="12707"/>
                    <a:pt x="123134" y="13312"/>
                    <a:pt x="122529" y="14068"/>
                  </a:cubicBezTo>
                  <a:lnTo>
                    <a:pt x="122529" y="9228"/>
                  </a:lnTo>
                  <a:lnTo>
                    <a:pt x="117235" y="9228"/>
                  </a:lnTo>
                  <a:lnTo>
                    <a:pt x="117235" y="32070"/>
                  </a:lnTo>
                  <a:lnTo>
                    <a:pt x="123134" y="32070"/>
                  </a:lnTo>
                  <a:lnTo>
                    <a:pt x="123134" y="18304"/>
                  </a:lnTo>
                  <a:cubicBezTo>
                    <a:pt x="123739" y="16943"/>
                    <a:pt x="124798" y="16035"/>
                    <a:pt x="126160" y="15279"/>
                  </a:cubicBezTo>
                  <a:cubicBezTo>
                    <a:pt x="127521" y="14674"/>
                    <a:pt x="129185" y="14371"/>
                    <a:pt x="130849" y="14371"/>
                  </a:cubicBezTo>
                  <a:lnTo>
                    <a:pt x="130849" y="8925"/>
                  </a:lnTo>
                  <a:close/>
                  <a:moveTo>
                    <a:pt x="0" y="0"/>
                  </a:moveTo>
                  <a:lnTo>
                    <a:pt x="0" y="31767"/>
                  </a:lnTo>
                  <a:lnTo>
                    <a:pt x="5143" y="31767"/>
                  </a:lnTo>
                  <a:lnTo>
                    <a:pt x="5143" y="27834"/>
                  </a:lnTo>
                  <a:cubicBezTo>
                    <a:pt x="5900" y="29044"/>
                    <a:pt x="6959" y="30254"/>
                    <a:pt x="8320" y="31011"/>
                  </a:cubicBezTo>
                  <a:cubicBezTo>
                    <a:pt x="9681" y="31767"/>
                    <a:pt x="11194" y="32070"/>
                    <a:pt x="13161" y="32070"/>
                  </a:cubicBezTo>
                  <a:cubicBezTo>
                    <a:pt x="13551" y="32148"/>
                    <a:pt x="13942" y="32185"/>
                    <a:pt x="14328" y="32185"/>
                  </a:cubicBezTo>
                  <a:cubicBezTo>
                    <a:pt x="15435" y="32185"/>
                    <a:pt x="16499" y="31874"/>
                    <a:pt x="17396" y="31313"/>
                  </a:cubicBezTo>
                  <a:cubicBezTo>
                    <a:pt x="18758" y="30859"/>
                    <a:pt x="19968" y="29800"/>
                    <a:pt x="20875" y="28893"/>
                  </a:cubicBezTo>
                  <a:cubicBezTo>
                    <a:pt x="21783" y="27834"/>
                    <a:pt x="22539" y="26624"/>
                    <a:pt x="23145" y="25111"/>
                  </a:cubicBezTo>
                  <a:cubicBezTo>
                    <a:pt x="23750" y="23598"/>
                    <a:pt x="23901" y="22086"/>
                    <a:pt x="23901" y="20573"/>
                  </a:cubicBezTo>
                  <a:cubicBezTo>
                    <a:pt x="23901" y="19060"/>
                    <a:pt x="23750" y="17396"/>
                    <a:pt x="23145" y="16035"/>
                  </a:cubicBezTo>
                  <a:cubicBezTo>
                    <a:pt x="22539" y="14522"/>
                    <a:pt x="21934" y="13463"/>
                    <a:pt x="21027" y="12253"/>
                  </a:cubicBezTo>
                  <a:cubicBezTo>
                    <a:pt x="20119" y="11194"/>
                    <a:pt x="19211" y="10438"/>
                    <a:pt x="17850" y="9682"/>
                  </a:cubicBezTo>
                  <a:cubicBezTo>
                    <a:pt x="16640" y="9077"/>
                    <a:pt x="15127" y="8623"/>
                    <a:pt x="13766" y="8623"/>
                  </a:cubicBezTo>
                  <a:cubicBezTo>
                    <a:pt x="12102" y="8623"/>
                    <a:pt x="10438" y="9077"/>
                    <a:pt x="9076" y="9833"/>
                  </a:cubicBezTo>
                  <a:cubicBezTo>
                    <a:pt x="7715" y="10589"/>
                    <a:pt x="6656" y="11648"/>
                    <a:pt x="5900" y="13010"/>
                  </a:cubicBezTo>
                  <a:lnTo>
                    <a:pt x="5900" y="0"/>
                  </a:lnTo>
                  <a:close/>
                  <a:moveTo>
                    <a:pt x="53701" y="8471"/>
                  </a:moveTo>
                  <a:cubicBezTo>
                    <a:pt x="51886" y="8471"/>
                    <a:pt x="50222" y="8925"/>
                    <a:pt x="48709" y="9379"/>
                  </a:cubicBezTo>
                  <a:cubicBezTo>
                    <a:pt x="47197" y="9984"/>
                    <a:pt x="45986" y="10892"/>
                    <a:pt x="44927" y="12102"/>
                  </a:cubicBezTo>
                  <a:cubicBezTo>
                    <a:pt x="43869" y="13161"/>
                    <a:pt x="42961" y="14371"/>
                    <a:pt x="42356" y="15884"/>
                  </a:cubicBezTo>
                  <a:cubicBezTo>
                    <a:pt x="41902" y="17396"/>
                    <a:pt x="41600" y="18909"/>
                    <a:pt x="41600" y="20422"/>
                  </a:cubicBezTo>
                  <a:cubicBezTo>
                    <a:pt x="41600" y="21934"/>
                    <a:pt x="41902" y="23447"/>
                    <a:pt x="42356" y="24960"/>
                  </a:cubicBezTo>
                  <a:cubicBezTo>
                    <a:pt x="42961" y="26473"/>
                    <a:pt x="43717" y="27531"/>
                    <a:pt x="44927" y="28742"/>
                  </a:cubicBezTo>
                  <a:cubicBezTo>
                    <a:pt x="45835" y="29800"/>
                    <a:pt x="47197" y="30557"/>
                    <a:pt x="48709" y="31313"/>
                  </a:cubicBezTo>
                  <a:cubicBezTo>
                    <a:pt x="50222" y="31918"/>
                    <a:pt x="51886" y="32372"/>
                    <a:pt x="53701" y="32372"/>
                  </a:cubicBezTo>
                  <a:cubicBezTo>
                    <a:pt x="55668" y="32372"/>
                    <a:pt x="57332" y="32070"/>
                    <a:pt x="58844" y="31313"/>
                  </a:cubicBezTo>
                  <a:cubicBezTo>
                    <a:pt x="60357" y="30859"/>
                    <a:pt x="61567" y="29800"/>
                    <a:pt x="62626" y="28742"/>
                  </a:cubicBezTo>
                  <a:cubicBezTo>
                    <a:pt x="63534" y="27531"/>
                    <a:pt x="64593" y="26473"/>
                    <a:pt x="64895" y="24960"/>
                  </a:cubicBezTo>
                  <a:cubicBezTo>
                    <a:pt x="65500" y="23447"/>
                    <a:pt x="65652" y="22086"/>
                    <a:pt x="65652" y="20422"/>
                  </a:cubicBezTo>
                  <a:cubicBezTo>
                    <a:pt x="65652" y="18909"/>
                    <a:pt x="65500" y="17396"/>
                    <a:pt x="64895" y="15884"/>
                  </a:cubicBezTo>
                  <a:cubicBezTo>
                    <a:pt x="64290" y="14371"/>
                    <a:pt x="63534" y="13161"/>
                    <a:pt x="62475" y="12102"/>
                  </a:cubicBezTo>
                  <a:cubicBezTo>
                    <a:pt x="61567" y="10892"/>
                    <a:pt x="60206" y="10135"/>
                    <a:pt x="58693" y="9379"/>
                  </a:cubicBezTo>
                  <a:cubicBezTo>
                    <a:pt x="57180" y="8925"/>
                    <a:pt x="55516" y="8471"/>
                    <a:pt x="53701" y="8471"/>
                  </a:cubicBezTo>
                  <a:close/>
                  <a:moveTo>
                    <a:pt x="141438" y="8623"/>
                  </a:moveTo>
                  <a:cubicBezTo>
                    <a:pt x="140228" y="8623"/>
                    <a:pt x="139018" y="8925"/>
                    <a:pt x="137959" y="9228"/>
                  </a:cubicBezTo>
                  <a:cubicBezTo>
                    <a:pt x="136749" y="9682"/>
                    <a:pt x="135841" y="10135"/>
                    <a:pt x="135085" y="10740"/>
                  </a:cubicBezTo>
                  <a:cubicBezTo>
                    <a:pt x="134328" y="11346"/>
                    <a:pt x="133572" y="12253"/>
                    <a:pt x="133118" y="13161"/>
                  </a:cubicBezTo>
                  <a:cubicBezTo>
                    <a:pt x="132816" y="14220"/>
                    <a:pt x="132362" y="15127"/>
                    <a:pt x="132362" y="16489"/>
                  </a:cubicBezTo>
                  <a:cubicBezTo>
                    <a:pt x="132362" y="17396"/>
                    <a:pt x="132664" y="18153"/>
                    <a:pt x="132816" y="18758"/>
                  </a:cubicBezTo>
                  <a:cubicBezTo>
                    <a:pt x="133118" y="19212"/>
                    <a:pt x="133572" y="19817"/>
                    <a:pt x="134177" y="20422"/>
                  </a:cubicBezTo>
                  <a:cubicBezTo>
                    <a:pt x="134631" y="21027"/>
                    <a:pt x="135690" y="21329"/>
                    <a:pt x="136597" y="21783"/>
                  </a:cubicBezTo>
                  <a:cubicBezTo>
                    <a:pt x="137656" y="22086"/>
                    <a:pt x="138866" y="22540"/>
                    <a:pt x="140379" y="22842"/>
                  </a:cubicBezTo>
                  <a:cubicBezTo>
                    <a:pt x="142043" y="23447"/>
                    <a:pt x="143405" y="23750"/>
                    <a:pt x="144161" y="24203"/>
                  </a:cubicBezTo>
                  <a:cubicBezTo>
                    <a:pt x="144917" y="24506"/>
                    <a:pt x="145220" y="25111"/>
                    <a:pt x="145220" y="25867"/>
                  </a:cubicBezTo>
                  <a:cubicBezTo>
                    <a:pt x="145220" y="26624"/>
                    <a:pt x="144917" y="27380"/>
                    <a:pt x="144312" y="27834"/>
                  </a:cubicBezTo>
                  <a:cubicBezTo>
                    <a:pt x="143556" y="28137"/>
                    <a:pt x="142799" y="28288"/>
                    <a:pt x="141438" y="28288"/>
                  </a:cubicBezTo>
                  <a:cubicBezTo>
                    <a:pt x="140228" y="28288"/>
                    <a:pt x="138866" y="28137"/>
                    <a:pt x="137505" y="27531"/>
                  </a:cubicBezTo>
                  <a:cubicBezTo>
                    <a:pt x="136144" y="27078"/>
                    <a:pt x="134933" y="26321"/>
                    <a:pt x="133421" y="25262"/>
                  </a:cubicBezTo>
                  <a:lnTo>
                    <a:pt x="131908" y="28893"/>
                  </a:lnTo>
                  <a:cubicBezTo>
                    <a:pt x="133118" y="30103"/>
                    <a:pt x="134631" y="31011"/>
                    <a:pt x="136597" y="31616"/>
                  </a:cubicBezTo>
                  <a:cubicBezTo>
                    <a:pt x="138413" y="32070"/>
                    <a:pt x="140379" y="32523"/>
                    <a:pt x="142194" y="32523"/>
                  </a:cubicBezTo>
                  <a:cubicBezTo>
                    <a:pt x="145069" y="32372"/>
                    <a:pt x="147338" y="31767"/>
                    <a:pt x="148850" y="30406"/>
                  </a:cubicBezTo>
                  <a:cubicBezTo>
                    <a:pt x="150514" y="29044"/>
                    <a:pt x="151271" y="27380"/>
                    <a:pt x="151271" y="25111"/>
                  </a:cubicBezTo>
                  <a:cubicBezTo>
                    <a:pt x="151271" y="24203"/>
                    <a:pt x="151119" y="23447"/>
                    <a:pt x="150817" y="22691"/>
                  </a:cubicBezTo>
                  <a:cubicBezTo>
                    <a:pt x="150363" y="21934"/>
                    <a:pt x="149758" y="21329"/>
                    <a:pt x="149304" y="20724"/>
                  </a:cubicBezTo>
                  <a:cubicBezTo>
                    <a:pt x="148699" y="20270"/>
                    <a:pt x="147489" y="19817"/>
                    <a:pt x="146430" y="19514"/>
                  </a:cubicBezTo>
                  <a:cubicBezTo>
                    <a:pt x="145220" y="19060"/>
                    <a:pt x="144010" y="18758"/>
                    <a:pt x="142497" y="18304"/>
                  </a:cubicBezTo>
                  <a:cubicBezTo>
                    <a:pt x="141741" y="18153"/>
                    <a:pt x="140984" y="17850"/>
                    <a:pt x="140379" y="17699"/>
                  </a:cubicBezTo>
                  <a:cubicBezTo>
                    <a:pt x="139774" y="17548"/>
                    <a:pt x="139472" y="17396"/>
                    <a:pt x="139018" y="17245"/>
                  </a:cubicBezTo>
                  <a:cubicBezTo>
                    <a:pt x="138715" y="16943"/>
                    <a:pt x="138413" y="16791"/>
                    <a:pt x="138261" y="16489"/>
                  </a:cubicBezTo>
                  <a:cubicBezTo>
                    <a:pt x="138110" y="16186"/>
                    <a:pt x="138110" y="15884"/>
                    <a:pt x="138110" y="15430"/>
                  </a:cubicBezTo>
                  <a:cubicBezTo>
                    <a:pt x="138110" y="14522"/>
                    <a:pt x="138413" y="13917"/>
                    <a:pt x="139018" y="13615"/>
                  </a:cubicBezTo>
                  <a:cubicBezTo>
                    <a:pt x="139774" y="13161"/>
                    <a:pt x="140530" y="13010"/>
                    <a:pt x="141438" y="13010"/>
                  </a:cubicBezTo>
                  <a:cubicBezTo>
                    <a:pt x="142648" y="13010"/>
                    <a:pt x="143556" y="13161"/>
                    <a:pt x="144766" y="13615"/>
                  </a:cubicBezTo>
                  <a:cubicBezTo>
                    <a:pt x="145825" y="13917"/>
                    <a:pt x="147035" y="14674"/>
                    <a:pt x="148094" y="15430"/>
                  </a:cubicBezTo>
                  <a:lnTo>
                    <a:pt x="150363" y="11951"/>
                  </a:lnTo>
                  <a:cubicBezTo>
                    <a:pt x="149002" y="10740"/>
                    <a:pt x="147791" y="9984"/>
                    <a:pt x="146279" y="9379"/>
                  </a:cubicBezTo>
                  <a:cubicBezTo>
                    <a:pt x="144766" y="8925"/>
                    <a:pt x="143253" y="8623"/>
                    <a:pt x="141438" y="86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055;p166"/>
            <p:cNvSpPr/>
            <p:nvPr/>
          </p:nvSpPr>
          <p:spPr>
            <a:xfrm>
              <a:off x="2386150" y="1775900"/>
              <a:ext cx="4859600" cy="816900"/>
            </a:xfrm>
            <a:custGeom>
              <a:avLst/>
              <a:gdLst/>
              <a:ahLst/>
              <a:cxnLst/>
              <a:rect l="l" t="t" r="r" b="b"/>
              <a:pathLst>
                <a:path w="194384" h="32676" extrusionOk="0">
                  <a:moveTo>
                    <a:pt x="62324" y="303"/>
                  </a:moveTo>
                  <a:lnTo>
                    <a:pt x="62324" y="6203"/>
                  </a:lnTo>
                  <a:lnTo>
                    <a:pt x="68224" y="6203"/>
                  </a:lnTo>
                  <a:lnTo>
                    <a:pt x="68224" y="303"/>
                  </a:lnTo>
                  <a:close/>
                  <a:moveTo>
                    <a:pt x="86225" y="303"/>
                  </a:moveTo>
                  <a:lnTo>
                    <a:pt x="86225" y="6203"/>
                  </a:lnTo>
                  <a:lnTo>
                    <a:pt x="91973" y="6203"/>
                  </a:lnTo>
                  <a:lnTo>
                    <a:pt x="91973" y="303"/>
                  </a:lnTo>
                  <a:close/>
                  <a:moveTo>
                    <a:pt x="26624" y="13464"/>
                  </a:moveTo>
                  <a:cubicBezTo>
                    <a:pt x="28137" y="13464"/>
                    <a:pt x="29650" y="13918"/>
                    <a:pt x="30709" y="14977"/>
                  </a:cubicBezTo>
                  <a:cubicBezTo>
                    <a:pt x="31919" y="15884"/>
                    <a:pt x="32524" y="17397"/>
                    <a:pt x="32675" y="19061"/>
                  </a:cubicBezTo>
                  <a:lnTo>
                    <a:pt x="20573" y="19061"/>
                  </a:lnTo>
                  <a:lnTo>
                    <a:pt x="20573" y="18910"/>
                  </a:lnTo>
                  <a:cubicBezTo>
                    <a:pt x="20573" y="18153"/>
                    <a:pt x="20725" y="17246"/>
                    <a:pt x="21027" y="16641"/>
                  </a:cubicBezTo>
                  <a:cubicBezTo>
                    <a:pt x="21481" y="15884"/>
                    <a:pt x="21784" y="15279"/>
                    <a:pt x="22389" y="14977"/>
                  </a:cubicBezTo>
                  <a:cubicBezTo>
                    <a:pt x="22994" y="14371"/>
                    <a:pt x="23599" y="13918"/>
                    <a:pt x="24355" y="13766"/>
                  </a:cubicBezTo>
                  <a:cubicBezTo>
                    <a:pt x="25112" y="13615"/>
                    <a:pt x="25868" y="13464"/>
                    <a:pt x="26624" y="13464"/>
                  </a:cubicBezTo>
                  <a:close/>
                  <a:moveTo>
                    <a:pt x="107554" y="13464"/>
                  </a:moveTo>
                  <a:cubicBezTo>
                    <a:pt x="109067" y="13464"/>
                    <a:pt x="110579" y="13918"/>
                    <a:pt x="111638" y="14977"/>
                  </a:cubicBezTo>
                  <a:cubicBezTo>
                    <a:pt x="112848" y="15884"/>
                    <a:pt x="113454" y="17397"/>
                    <a:pt x="113605" y="19061"/>
                  </a:cubicBezTo>
                  <a:lnTo>
                    <a:pt x="101503" y="19061"/>
                  </a:lnTo>
                  <a:lnTo>
                    <a:pt x="101503" y="18910"/>
                  </a:lnTo>
                  <a:cubicBezTo>
                    <a:pt x="101503" y="18153"/>
                    <a:pt x="101654" y="17246"/>
                    <a:pt x="102108" y="16641"/>
                  </a:cubicBezTo>
                  <a:cubicBezTo>
                    <a:pt x="102411" y="15884"/>
                    <a:pt x="102865" y="15279"/>
                    <a:pt x="103318" y="14977"/>
                  </a:cubicBezTo>
                  <a:cubicBezTo>
                    <a:pt x="103924" y="14371"/>
                    <a:pt x="104529" y="13918"/>
                    <a:pt x="105285" y="13766"/>
                  </a:cubicBezTo>
                  <a:cubicBezTo>
                    <a:pt x="106041" y="13615"/>
                    <a:pt x="106646" y="13464"/>
                    <a:pt x="107554" y="13464"/>
                  </a:cubicBezTo>
                  <a:close/>
                  <a:moveTo>
                    <a:pt x="182584" y="13464"/>
                  </a:moveTo>
                  <a:cubicBezTo>
                    <a:pt x="184097" y="13464"/>
                    <a:pt x="185610" y="13918"/>
                    <a:pt x="186668" y="14977"/>
                  </a:cubicBezTo>
                  <a:cubicBezTo>
                    <a:pt x="187879" y="15884"/>
                    <a:pt x="188484" y="17397"/>
                    <a:pt x="188635" y="19061"/>
                  </a:cubicBezTo>
                  <a:lnTo>
                    <a:pt x="176533" y="19061"/>
                  </a:lnTo>
                  <a:lnTo>
                    <a:pt x="176533" y="18910"/>
                  </a:lnTo>
                  <a:cubicBezTo>
                    <a:pt x="176533" y="18153"/>
                    <a:pt x="176685" y="17246"/>
                    <a:pt x="177138" y="16641"/>
                  </a:cubicBezTo>
                  <a:cubicBezTo>
                    <a:pt x="177441" y="15884"/>
                    <a:pt x="177895" y="15279"/>
                    <a:pt x="178500" y="14977"/>
                  </a:cubicBezTo>
                  <a:cubicBezTo>
                    <a:pt x="178954" y="14371"/>
                    <a:pt x="179559" y="13918"/>
                    <a:pt x="180315" y="13766"/>
                  </a:cubicBezTo>
                  <a:cubicBezTo>
                    <a:pt x="181071" y="13615"/>
                    <a:pt x="181828" y="13464"/>
                    <a:pt x="182584" y="13464"/>
                  </a:cubicBezTo>
                  <a:close/>
                  <a:moveTo>
                    <a:pt x="12254" y="9077"/>
                  </a:moveTo>
                  <a:cubicBezTo>
                    <a:pt x="11648" y="9077"/>
                    <a:pt x="10892" y="9228"/>
                    <a:pt x="10287" y="9380"/>
                  </a:cubicBezTo>
                  <a:cubicBezTo>
                    <a:pt x="9833" y="9682"/>
                    <a:pt x="9077" y="9985"/>
                    <a:pt x="8472" y="10590"/>
                  </a:cubicBezTo>
                  <a:cubicBezTo>
                    <a:pt x="7867" y="10892"/>
                    <a:pt x="7110" y="11497"/>
                    <a:pt x="6808" y="12254"/>
                  </a:cubicBezTo>
                  <a:cubicBezTo>
                    <a:pt x="6203" y="12859"/>
                    <a:pt x="5749" y="13615"/>
                    <a:pt x="5295" y="14371"/>
                  </a:cubicBezTo>
                  <a:lnTo>
                    <a:pt x="5295" y="9228"/>
                  </a:lnTo>
                  <a:lnTo>
                    <a:pt x="1" y="9228"/>
                  </a:lnTo>
                  <a:lnTo>
                    <a:pt x="1" y="32070"/>
                  </a:lnTo>
                  <a:lnTo>
                    <a:pt x="5749" y="32070"/>
                  </a:lnTo>
                  <a:lnTo>
                    <a:pt x="5749" y="18305"/>
                  </a:lnTo>
                  <a:cubicBezTo>
                    <a:pt x="6354" y="16943"/>
                    <a:pt x="7564" y="16035"/>
                    <a:pt x="8774" y="15279"/>
                  </a:cubicBezTo>
                  <a:cubicBezTo>
                    <a:pt x="10136" y="14674"/>
                    <a:pt x="11800" y="14371"/>
                    <a:pt x="13615" y="14371"/>
                  </a:cubicBezTo>
                  <a:lnTo>
                    <a:pt x="13615" y="9077"/>
                  </a:lnTo>
                  <a:close/>
                  <a:moveTo>
                    <a:pt x="62324" y="9228"/>
                  </a:moveTo>
                  <a:lnTo>
                    <a:pt x="62324" y="32070"/>
                  </a:lnTo>
                  <a:lnTo>
                    <a:pt x="68224" y="32070"/>
                  </a:lnTo>
                  <a:lnTo>
                    <a:pt x="68224" y="9228"/>
                  </a:lnTo>
                  <a:close/>
                  <a:moveTo>
                    <a:pt x="86225" y="9228"/>
                  </a:moveTo>
                  <a:lnTo>
                    <a:pt x="86225" y="32070"/>
                  </a:lnTo>
                  <a:lnTo>
                    <a:pt x="91973" y="32070"/>
                  </a:lnTo>
                  <a:lnTo>
                    <a:pt x="91973" y="9228"/>
                  </a:lnTo>
                  <a:close/>
                  <a:moveTo>
                    <a:pt x="137052" y="9077"/>
                  </a:moveTo>
                  <a:cubicBezTo>
                    <a:pt x="134934" y="9077"/>
                    <a:pt x="133270" y="9380"/>
                    <a:pt x="131606" y="10136"/>
                  </a:cubicBezTo>
                  <a:cubicBezTo>
                    <a:pt x="130093" y="10892"/>
                    <a:pt x="128732" y="12102"/>
                    <a:pt x="127976" y="13615"/>
                  </a:cubicBezTo>
                  <a:lnTo>
                    <a:pt x="127976" y="9228"/>
                  </a:lnTo>
                  <a:lnTo>
                    <a:pt x="122681" y="9228"/>
                  </a:lnTo>
                  <a:lnTo>
                    <a:pt x="122681" y="32070"/>
                  </a:lnTo>
                  <a:lnTo>
                    <a:pt x="128581" y="32070"/>
                  </a:lnTo>
                  <a:lnTo>
                    <a:pt x="128581" y="18758"/>
                  </a:lnTo>
                  <a:cubicBezTo>
                    <a:pt x="128732" y="18002"/>
                    <a:pt x="129034" y="17397"/>
                    <a:pt x="129488" y="16792"/>
                  </a:cubicBezTo>
                  <a:cubicBezTo>
                    <a:pt x="129791" y="16187"/>
                    <a:pt x="130396" y="15733"/>
                    <a:pt x="131001" y="15279"/>
                  </a:cubicBezTo>
                  <a:cubicBezTo>
                    <a:pt x="131606" y="14977"/>
                    <a:pt x="132060" y="14523"/>
                    <a:pt x="132665" y="14371"/>
                  </a:cubicBezTo>
                  <a:cubicBezTo>
                    <a:pt x="133270" y="14220"/>
                    <a:pt x="133875" y="13918"/>
                    <a:pt x="134329" y="13918"/>
                  </a:cubicBezTo>
                  <a:cubicBezTo>
                    <a:pt x="135539" y="13918"/>
                    <a:pt x="136447" y="14371"/>
                    <a:pt x="137052" y="15279"/>
                  </a:cubicBezTo>
                  <a:cubicBezTo>
                    <a:pt x="137657" y="16035"/>
                    <a:pt x="137959" y="17548"/>
                    <a:pt x="137959" y="19212"/>
                  </a:cubicBezTo>
                  <a:lnTo>
                    <a:pt x="137959" y="32070"/>
                  </a:lnTo>
                  <a:lnTo>
                    <a:pt x="143859" y="32070"/>
                  </a:lnTo>
                  <a:lnTo>
                    <a:pt x="143859" y="18002"/>
                  </a:lnTo>
                  <a:lnTo>
                    <a:pt x="143708" y="18002"/>
                  </a:lnTo>
                  <a:cubicBezTo>
                    <a:pt x="143708" y="16792"/>
                    <a:pt x="143405" y="15733"/>
                    <a:pt x="143405" y="14674"/>
                  </a:cubicBezTo>
                  <a:cubicBezTo>
                    <a:pt x="143254" y="13615"/>
                    <a:pt x="142951" y="12708"/>
                    <a:pt x="142497" y="11951"/>
                  </a:cubicBezTo>
                  <a:cubicBezTo>
                    <a:pt x="141892" y="11195"/>
                    <a:pt x="141439" y="10438"/>
                    <a:pt x="140380" y="9833"/>
                  </a:cubicBezTo>
                  <a:cubicBezTo>
                    <a:pt x="139472" y="9228"/>
                    <a:pt x="138413" y="9077"/>
                    <a:pt x="137052" y="9077"/>
                  </a:cubicBezTo>
                  <a:close/>
                  <a:moveTo>
                    <a:pt x="26624" y="8623"/>
                  </a:moveTo>
                  <a:cubicBezTo>
                    <a:pt x="24809" y="8623"/>
                    <a:pt x="22994" y="9077"/>
                    <a:pt x="21481" y="9531"/>
                  </a:cubicBezTo>
                  <a:cubicBezTo>
                    <a:pt x="19968" y="10136"/>
                    <a:pt x="18607" y="11044"/>
                    <a:pt x="17699" y="12254"/>
                  </a:cubicBezTo>
                  <a:cubicBezTo>
                    <a:pt x="16489" y="13313"/>
                    <a:pt x="15733" y="14523"/>
                    <a:pt x="15279" y="16035"/>
                  </a:cubicBezTo>
                  <a:cubicBezTo>
                    <a:pt x="14674" y="17548"/>
                    <a:pt x="14523" y="19061"/>
                    <a:pt x="14523" y="20574"/>
                  </a:cubicBezTo>
                  <a:cubicBezTo>
                    <a:pt x="14523" y="22086"/>
                    <a:pt x="14825" y="23599"/>
                    <a:pt x="15279" y="25112"/>
                  </a:cubicBezTo>
                  <a:cubicBezTo>
                    <a:pt x="15733" y="26624"/>
                    <a:pt x="16489" y="27683"/>
                    <a:pt x="17699" y="28893"/>
                  </a:cubicBezTo>
                  <a:cubicBezTo>
                    <a:pt x="18758" y="29952"/>
                    <a:pt x="19968" y="30709"/>
                    <a:pt x="21481" y="31314"/>
                  </a:cubicBezTo>
                  <a:cubicBezTo>
                    <a:pt x="22994" y="31919"/>
                    <a:pt x="24658" y="32373"/>
                    <a:pt x="26322" y="32373"/>
                  </a:cubicBezTo>
                  <a:cubicBezTo>
                    <a:pt x="26796" y="32425"/>
                    <a:pt x="27252" y="32450"/>
                    <a:pt x="27692" y="32450"/>
                  </a:cubicBezTo>
                  <a:cubicBezTo>
                    <a:pt x="29773" y="32450"/>
                    <a:pt x="31479" y="31886"/>
                    <a:pt x="32978" y="31011"/>
                  </a:cubicBezTo>
                  <a:cubicBezTo>
                    <a:pt x="34944" y="29801"/>
                    <a:pt x="36154" y="28440"/>
                    <a:pt x="37062" y="26624"/>
                  </a:cubicBezTo>
                  <a:lnTo>
                    <a:pt x="31919" y="25263"/>
                  </a:lnTo>
                  <a:cubicBezTo>
                    <a:pt x="31465" y="26171"/>
                    <a:pt x="30709" y="26927"/>
                    <a:pt x="29801" y="27532"/>
                  </a:cubicBezTo>
                  <a:cubicBezTo>
                    <a:pt x="28893" y="28137"/>
                    <a:pt x="27683" y="28288"/>
                    <a:pt x="26624" y="28288"/>
                  </a:cubicBezTo>
                  <a:cubicBezTo>
                    <a:pt x="25868" y="28288"/>
                    <a:pt x="25112" y="28137"/>
                    <a:pt x="24355" y="27986"/>
                  </a:cubicBezTo>
                  <a:cubicBezTo>
                    <a:pt x="23599" y="27683"/>
                    <a:pt x="22994" y="27381"/>
                    <a:pt x="22389" y="26776"/>
                  </a:cubicBezTo>
                  <a:cubicBezTo>
                    <a:pt x="21784" y="26171"/>
                    <a:pt x="21481" y="25717"/>
                    <a:pt x="21027" y="25112"/>
                  </a:cubicBezTo>
                  <a:cubicBezTo>
                    <a:pt x="20725" y="24355"/>
                    <a:pt x="20573" y="23599"/>
                    <a:pt x="20573" y="22691"/>
                  </a:cubicBezTo>
                  <a:lnTo>
                    <a:pt x="38121" y="22691"/>
                  </a:lnTo>
                  <a:cubicBezTo>
                    <a:pt x="38121" y="22389"/>
                    <a:pt x="38272" y="22086"/>
                    <a:pt x="38272" y="21632"/>
                  </a:cubicBezTo>
                  <a:lnTo>
                    <a:pt x="38272" y="20574"/>
                  </a:lnTo>
                  <a:cubicBezTo>
                    <a:pt x="38272" y="19061"/>
                    <a:pt x="38121" y="17548"/>
                    <a:pt x="37516" y="16035"/>
                  </a:cubicBezTo>
                  <a:cubicBezTo>
                    <a:pt x="36911" y="14523"/>
                    <a:pt x="36154" y="13313"/>
                    <a:pt x="35247" y="12254"/>
                  </a:cubicBezTo>
                  <a:cubicBezTo>
                    <a:pt x="34339" y="11044"/>
                    <a:pt x="32978" y="10287"/>
                    <a:pt x="31465" y="9531"/>
                  </a:cubicBezTo>
                  <a:cubicBezTo>
                    <a:pt x="29952" y="9077"/>
                    <a:pt x="28288" y="8623"/>
                    <a:pt x="26624" y="8623"/>
                  </a:cubicBezTo>
                  <a:close/>
                  <a:moveTo>
                    <a:pt x="107554" y="8623"/>
                  </a:moveTo>
                  <a:cubicBezTo>
                    <a:pt x="105890" y="8623"/>
                    <a:pt x="103924" y="9077"/>
                    <a:pt x="102411" y="9531"/>
                  </a:cubicBezTo>
                  <a:cubicBezTo>
                    <a:pt x="100898" y="10136"/>
                    <a:pt x="99537" y="11044"/>
                    <a:pt x="98629" y="12254"/>
                  </a:cubicBezTo>
                  <a:cubicBezTo>
                    <a:pt x="97419" y="13313"/>
                    <a:pt x="96663" y="14523"/>
                    <a:pt x="96209" y="16035"/>
                  </a:cubicBezTo>
                  <a:cubicBezTo>
                    <a:pt x="95604" y="17548"/>
                    <a:pt x="95452" y="19061"/>
                    <a:pt x="95452" y="20574"/>
                  </a:cubicBezTo>
                  <a:cubicBezTo>
                    <a:pt x="95452" y="22086"/>
                    <a:pt x="95604" y="23599"/>
                    <a:pt x="96209" y="25112"/>
                  </a:cubicBezTo>
                  <a:cubicBezTo>
                    <a:pt x="96663" y="26624"/>
                    <a:pt x="97419" y="27683"/>
                    <a:pt x="98629" y="28893"/>
                  </a:cubicBezTo>
                  <a:cubicBezTo>
                    <a:pt x="99688" y="29952"/>
                    <a:pt x="100898" y="30709"/>
                    <a:pt x="102411" y="31314"/>
                  </a:cubicBezTo>
                  <a:cubicBezTo>
                    <a:pt x="103924" y="31919"/>
                    <a:pt x="105587" y="32373"/>
                    <a:pt x="107251" y="32373"/>
                  </a:cubicBezTo>
                  <a:cubicBezTo>
                    <a:pt x="107726" y="32425"/>
                    <a:pt x="108187" y="32450"/>
                    <a:pt x="108633" y="32450"/>
                  </a:cubicBezTo>
                  <a:cubicBezTo>
                    <a:pt x="110747" y="32450"/>
                    <a:pt x="112533" y="31886"/>
                    <a:pt x="113907" y="31011"/>
                  </a:cubicBezTo>
                  <a:cubicBezTo>
                    <a:pt x="115874" y="29801"/>
                    <a:pt x="117235" y="28440"/>
                    <a:pt x="117992" y="26624"/>
                  </a:cubicBezTo>
                  <a:lnTo>
                    <a:pt x="112848" y="25263"/>
                  </a:lnTo>
                  <a:cubicBezTo>
                    <a:pt x="112395" y="26171"/>
                    <a:pt x="111638" y="26927"/>
                    <a:pt x="110731" y="27532"/>
                  </a:cubicBezTo>
                  <a:cubicBezTo>
                    <a:pt x="109823" y="28137"/>
                    <a:pt x="108613" y="28288"/>
                    <a:pt x="107554" y="28288"/>
                  </a:cubicBezTo>
                  <a:cubicBezTo>
                    <a:pt x="106798" y="28288"/>
                    <a:pt x="106041" y="28137"/>
                    <a:pt x="105285" y="27986"/>
                  </a:cubicBezTo>
                  <a:cubicBezTo>
                    <a:pt x="104529" y="27683"/>
                    <a:pt x="103924" y="27381"/>
                    <a:pt x="103318" y="26776"/>
                  </a:cubicBezTo>
                  <a:cubicBezTo>
                    <a:pt x="102865" y="26171"/>
                    <a:pt x="102411" y="25717"/>
                    <a:pt x="102108" y="25112"/>
                  </a:cubicBezTo>
                  <a:cubicBezTo>
                    <a:pt x="101654" y="24355"/>
                    <a:pt x="101503" y="23599"/>
                    <a:pt x="101503" y="22691"/>
                  </a:cubicBezTo>
                  <a:lnTo>
                    <a:pt x="119051" y="22691"/>
                  </a:lnTo>
                  <a:cubicBezTo>
                    <a:pt x="119051" y="22389"/>
                    <a:pt x="119051" y="22086"/>
                    <a:pt x="119202" y="21632"/>
                  </a:cubicBezTo>
                  <a:lnTo>
                    <a:pt x="119202" y="20574"/>
                  </a:lnTo>
                  <a:cubicBezTo>
                    <a:pt x="119202" y="19061"/>
                    <a:pt x="119051" y="17548"/>
                    <a:pt x="118445" y="16035"/>
                  </a:cubicBezTo>
                  <a:cubicBezTo>
                    <a:pt x="117840" y="14523"/>
                    <a:pt x="117084" y="13313"/>
                    <a:pt x="116176" y="12254"/>
                  </a:cubicBezTo>
                  <a:cubicBezTo>
                    <a:pt x="115269" y="11044"/>
                    <a:pt x="113907" y="10287"/>
                    <a:pt x="112395" y="9531"/>
                  </a:cubicBezTo>
                  <a:cubicBezTo>
                    <a:pt x="110882" y="9077"/>
                    <a:pt x="109218" y="8623"/>
                    <a:pt x="107554" y="8623"/>
                  </a:cubicBezTo>
                  <a:close/>
                  <a:moveTo>
                    <a:pt x="182584" y="8623"/>
                  </a:moveTo>
                  <a:cubicBezTo>
                    <a:pt x="180769" y="8623"/>
                    <a:pt x="178954" y="9077"/>
                    <a:pt x="177441" y="9531"/>
                  </a:cubicBezTo>
                  <a:cubicBezTo>
                    <a:pt x="175928" y="10136"/>
                    <a:pt x="174718" y="11044"/>
                    <a:pt x="173659" y="12254"/>
                  </a:cubicBezTo>
                  <a:cubicBezTo>
                    <a:pt x="172600" y="13313"/>
                    <a:pt x="171844" y="14523"/>
                    <a:pt x="171239" y="16035"/>
                  </a:cubicBezTo>
                  <a:cubicBezTo>
                    <a:pt x="170634" y="17548"/>
                    <a:pt x="170483" y="19061"/>
                    <a:pt x="170483" y="20574"/>
                  </a:cubicBezTo>
                  <a:cubicBezTo>
                    <a:pt x="170483" y="22086"/>
                    <a:pt x="170634" y="23599"/>
                    <a:pt x="171239" y="25112"/>
                  </a:cubicBezTo>
                  <a:cubicBezTo>
                    <a:pt x="171844" y="26624"/>
                    <a:pt x="172600" y="27683"/>
                    <a:pt x="173659" y="28893"/>
                  </a:cubicBezTo>
                  <a:cubicBezTo>
                    <a:pt x="174869" y="29952"/>
                    <a:pt x="175928" y="30709"/>
                    <a:pt x="177441" y="31314"/>
                  </a:cubicBezTo>
                  <a:cubicBezTo>
                    <a:pt x="178954" y="31919"/>
                    <a:pt x="180769" y="32373"/>
                    <a:pt x="182433" y="32373"/>
                  </a:cubicBezTo>
                  <a:cubicBezTo>
                    <a:pt x="182881" y="32425"/>
                    <a:pt x="183320" y="32450"/>
                    <a:pt x="183749" y="32450"/>
                  </a:cubicBezTo>
                  <a:cubicBezTo>
                    <a:pt x="185782" y="32450"/>
                    <a:pt x="187590" y="31886"/>
                    <a:pt x="189089" y="31011"/>
                  </a:cubicBezTo>
                  <a:cubicBezTo>
                    <a:pt x="190904" y="29801"/>
                    <a:pt x="192265" y="28440"/>
                    <a:pt x="193022" y="26624"/>
                  </a:cubicBezTo>
                  <a:lnTo>
                    <a:pt x="187879" y="25263"/>
                  </a:lnTo>
                  <a:cubicBezTo>
                    <a:pt x="187576" y="26171"/>
                    <a:pt x="186820" y="26927"/>
                    <a:pt x="185761" y="27532"/>
                  </a:cubicBezTo>
                  <a:cubicBezTo>
                    <a:pt x="184853" y="28137"/>
                    <a:pt x="183794" y="28288"/>
                    <a:pt x="182584" y="28288"/>
                  </a:cubicBezTo>
                  <a:cubicBezTo>
                    <a:pt x="181828" y="28288"/>
                    <a:pt x="181071" y="28137"/>
                    <a:pt x="180315" y="27986"/>
                  </a:cubicBezTo>
                  <a:cubicBezTo>
                    <a:pt x="179559" y="27683"/>
                    <a:pt x="178954" y="27381"/>
                    <a:pt x="178500" y="26776"/>
                  </a:cubicBezTo>
                  <a:cubicBezTo>
                    <a:pt x="177895" y="26171"/>
                    <a:pt x="177441" y="25717"/>
                    <a:pt x="177138" y="25112"/>
                  </a:cubicBezTo>
                  <a:cubicBezTo>
                    <a:pt x="176685" y="24355"/>
                    <a:pt x="176533" y="23599"/>
                    <a:pt x="176533" y="22691"/>
                  </a:cubicBezTo>
                  <a:lnTo>
                    <a:pt x="194081" y="22691"/>
                  </a:lnTo>
                  <a:cubicBezTo>
                    <a:pt x="194081" y="22389"/>
                    <a:pt x="194081" y="22086"/>
                    <a:pt x="194383" y="21632"/>
                  </a:cubicBezTo>
                  <a:lnTo>
                    <a:pt x="194383" y="20574"/>
                  </a:lnTo>
                  <a:cubicBezTo>
                    <a:pt x="194383" y="19061"/>
                    <a:pt x="194081" y="17548"/>
                    <a:pt x="193627" y="16035"/>
                  </a:cubicBezTo>
                  <a:cubicBezTo>
                    <a:pt x="193022" y="14523"/>
                    <a:pt x="192265" y="13313"/>
                    <a:pt x="191358" y="12254"/>
                  </a:cubicBezTo>
                  <a:cubicBezTo>
                    <a:pt x="190299" y="11044"/>
                    <a:pt x="189089" y="10287"/>
                    <a:pt x="187576" y="9531"/>
                  </a:cubicBezTo>
                  <a:cubicBezTo>
                    <a:pt x="186063" y="9077"/>
                    <a:pt x="184248" y="8623"/>
                    <a:pt x="182584" y="8623"/>
                  </a:cubicBezTo>
                  <a:close/>
                  <a:moveTo>
                    <a:pt x="72913" y="1"/>
                  </a:moveTo>
                  <a:lnTo>
                    <a:pt x="72913" y="26776"/>
                  </a:lnTo>
                  <a:cubicBezTo>
                    <a:pt x="72913" y="28742"/>
                    <a:pt x="73518" y="29952"/>
                    <a:pt x="74426" y="31011"/>
                  </a:cubicBezTo>
                  <a:cubicBezTo>
                    <a:pt x="75333" y="31919"/>
                    <a:pt x="76846" y="32524"/>
                    <a:pt x="78661" y="32524"/>
                  </a:cubicBezTo>
                  <a:cubicBezTo>
                    <a:pt x="79418" y="32524"/>
                    <a:pt x="80325" y="32373"/>
                    <a:pt x="81384" y="32070"/>
                  </a:cubicBezTo>
                  <a:cubicBezTo>
                    <a:pt x="82594" y="31919"/>
                    <a:pt x="83351" y="31616"/>
                    <a:pt x="84258" y="31162"/>
                  </a:cubicBezTo>
                  <a:lnTo>
                    <a:pt x="83502" y="26624"/>
                  </a:lnTo>
                  <a:cubicBezTo>
                    <a:pt x="83199" y="26776"/>
                    <a:pt x="82746" y="27078"/>
                    <a:pt x="82443" y="27078"/>
                  </a:cubicBezTo>
                  <a:cubicBezTo>
                    <a:pt x="81989" y="27229"/>
                    <a:pt x="81687" y="27229"/>
                    <a:pt x="81233" y="27229"/>
                  </a:cubicBezTo>
                  <a:cubicBezTo>
                    <a:pt x="80477" y="27229"/>
                    <a:pt x="79871" y="27078"/>
                    <a:pt x="79569" y="26473"/>
                  </a:cubicBezTo>
                  <a:cubicBezTo>
                    <a:pt x="79115" y="26019"/>
                    <a:pt x="78964" y="25263"/>
                    <a:pt x="78964" y="24507"/>
                  </a:cubicBezTo>
                  <a:lnTo>
                    <a:pt x="78964" y="1"/>
                  </a:lnTo>
                  <a:close/>
                  <a:moveTo>
                    <a:pt x="49315" y="8775"/>
                  </a:moveTo>
                  <a:cubicBezTo>
                    <a:pt x="47953" y="8775"/>
                    <a:pt x="46895" y="9077"/>
                    <a:pt x="45684" y="9380"/>
                  </a:cubicBezTo>
                  <a:cubicBezTo>
                    <a:pt x="44625" y="9833"/>
                    <a:pt x="43567" y="10287"/>
                    <a:pt x="42810" y="10892"/>
                  </a:cubicBezTo>
                  <a:cubicBezTo>
                    <a:pt x="42054" y="11497"/>
                    <a:pt x="41298" y="12405"/>
                    <a:pt x="40995" y="13313"/>
                  </a:cubicBezTo>
                  <a:cubicBezTo>
                    <a:pt x="40541" y="14371"/>
                    <a:pt x="40239" y="15279"/>
                    <a:pt x="40239" y="16641"/>
                  </a:cubicBezTo>
                  <a:cubicBezTo>
                    <a:pt x="40239" y="17548"/>
                    <a:pt x="40390" y="18305"/>
                    <a:pt x="40541" y="18910"/>
                  </a:cubicBezTo>
                  <a:cubicBezTo>
                    <a:pt x="40995" y="19363"/>
                    <a:pt x="41298" y="19968"/>
                    <a:pt x="41903" y="20574"/>
                  </a:cubicBezTo>
                  <a:cubicBezTo>
                    <a:pt x="42508" y="21179"/>
                    <a:pt x="43415" y="21481"/>
                    <a:pt x="44323" y="21935"/>
                  </a:cubicBezTo>
                  <a:cubicBezTo>
                    <a:pt x="45533" y="22238"/>
                    <a:pt x="46592" y="22691"/>
                    <a:pt x="48105" y="22994"/>
                  </a:cubicBezTo>
                  <a:cubicBezTo>
                    <a:pt x="49920" y="23599"/>
                    <a:pt x="51130" y="23901"/>
                    <a:pt x="51886" y="24355"/>
                  </a:cubicBezTo>
                  <a:cubicBezTo>
                    <a:pt x="52643" y="24658"/>
                    <a:pt x="53097" y="25263"/>
                    <a:pt x="53097" y="26019"/>
                  </a:cubicBezTo>
                  <a:cubicBezTo>
                    <a:pt x="53097" y="26776"/>
                    <a:pt x="52643" y="27532"/>
                    <a:pt x="52189" y="27986"/>
                  </a:cubicBezTo>
                  <a:cubicBezTo>
                    <a:pt x="51281" y="28288"/>
                    <a:pt x="50676" y="28440"/>
                    <a:pt x="49315" y="28440"/>
                  </a:cubicBezTo>
                  <a:cubicBezTo>
                    <a:pt x="47953" y="28440"/>
                    <a:pt x="46592" y="28288"/>
                    <a:pt x="45382" y="27683"/>
                  </a:cubicBezTo>
                  <a:cubicBezTo>
                    <a:pt x="44020" y="27229"/>
                    <a:pt x="42659" y="26473"/>
                    <a:pt x="41146" y="25414"/>
                  </a:cubicBezTo>
                  <a:lnTo>
                    <a:pt x="38877" y="29045"/>
                  </a:lnTo>
                  <a:cubicBezTo>
                    <a:pt x="40239" y="30255"/>
                    <a:pt x="41751" y="31162"/>
                    <a:pt x="43567" y="31768"/>
                  </a:cubicBezTo>
                  <a:cubicBezTo>
                    <a:pt x="45533" y="32221"/>
                    <a:pt x="47348" y="32675"/>
                    <a:pt x="49315" y="32675"/>
                  </a:cubicBezTo>
                  <a:cubicBezTo>
                    <a:pt x="52945" y="32675"/>
                    <a:pt x="54912" y="31919"/>
                    <a:pt x="56727" y="30557"/>
                  </a:cubicBezTo>
                  <a:cubicBezTo>
                    <a:pt x="58391" y="29347"/>
                    <a:pt x="59147" y="27532"/>
                    <a:pt x="59147" y="25263"/>
                  </a:cubicBezTo>
                  <a:cubicBezTo>
                    <a:pt x="59147" y="24355"/>
                    <a:pt x="58996" y="23599"/>
                    <a:pt x="58542" y="22843"/>
                  </a:cubicBezTo>
                  <a:cubicBezTo>
                    <a:pt x="58240" y="22086"/>
                    <a:pt x="57635" y="21481"/>
                    <a:pt x="57030" y="20876"/>
                  </a:cubicBezTo>
                  <a:cubicBezTo>
                    <a:pt x="56273" y="20422"/>
                    <a:pt x="55366" y="19968"/>
                    <a:pt x="54156" y="19666"/>
                  </a:cubicBezTo>
                  <a:cubicBezTo>
                    <a:pt x="53097" y="19212"/>
                    <a:pt x="51735" y="18910"/>
                    <a:pt x="50222" y="18456"/>
                  </a:cubicBezTo>
                  <a:cubicBezTo>
                    <a:pt x="49466" y="18305"/>
                    <a:pt x="48710" y="18153"/>
                    <a:pt x="48105" y="17851"/>
                  </a:cubicBezTo>
                  <a:cubicBezTo>
                    <a:pt x="47651" y="17699"/>
                    <a:pt x="47197" y="17548"/>
                    <a:pt x="46895" y="17397"/>
                  </a:cubicBezTo>
                  <a:cubicBezTo>
                    <a:pt x="46441" y="17094"/>
                    <a:pt x="46289" y="16943"/>
                    <a:pt x="46138" y="16641"/>
                  </a:cubicBezTo>
                  <a:cubicBezTo>
                    <a:pt x="45836" y="16338"/>
                    <a:pt x="45836" y="16035"/>
                    <a:pt x="45836" y="15582"/>
                  </a:cubicBezTo>
                  <a:cubicBezTo>
                    <a:pt x="45836" y="14674"/>
                    <a:pt x="46289" y="14069"/>
                    <a:pt x="46895" y="13766"/>
                  </a:cubicBezTo>
                  <a:cubicBezTo>
                    <a:pt x="47651" y="13313"/>
                    <a:pt x="48407" y="13161"/>
                    <a:pt x="49315" y="13161"/>
                  </a:cubicBezTo>
                  <a:cubicBezTo>
                    <a:pt x="50374" y="13161"/>
                    <a:pt x="51433" y="13313"/>
                    <a:pt x="52492" y="13766"/>
                  </a:cubicBezTo>
                  <a:cubicBezTo>
                    <a:pt x="53702" y="14069"/>
                    <a:pt x="54761" y="14825"/>
                    <a:pt x="55971" y="15582"/>
                  </a:cubicBezTo>
                  <a:lnTo>
                    <a:pt x="58240" y="12102"/>
                  </a:lnTo>
                  <a:cubicBezTo>
                    <a:pt x="56878" y="10892"/>
                    <a:pt x="55517" y="10136"/>
                    <a:pt x="54004" y="9531"/>
                  </a:cubicBezTo>
                  <a:cubicBezTo>
                    <a:pt x="52492" y="9077"/>
                    <a:pt x="50979" y="8775"/>
                    <a:pt x="49315" y="8775"/>
                  </a:cubicBezTo>
                  <a:close/>
                  <a:moveTo>
                    <a:pt x="158532" y="8775"/>
                  </a:moveTo>
                  <a:cubicBezTo>
                    <a:pt x="156717" y="8775"/>
                    <a:pt x="155053" y="9228"/>
                    <a:pt x="153540" y="9833"/>
                  </a:cubicBezTo>
                  <a:cubicBezTo>
                    <a:pt x="152028" y="10287"/>
                    <a:pt x="150666" y="11346"/>
                    <a:pt x="149758" y="12405"/>
                  </a:cubicBezTo>
                  <a:cubicBezTo>
                    <a:pt x="148548" y="13615"/>
                    <a:pt x="147792" y="14674"/>
                    <a:pt x="147187" y="16187"/>
                  </a:cubicBezTo>
                  <a:cubicBezTo>
                    <a:pt x="146733" y="17699"/>
                    <a:pt x="146431" y="19212"/>
                    <a:pt x="146431" y="20725"/>
                  </a:cubicBezTo>
                  <a:cubicBezTo>
                    <a:pt x="146733" y="22238"/>
                    <a:pt x="147036" y="23750"/>
                    <a:pt x="147641" y="25263"/>
                  </a:cubicBezTo>
                  <a:cubicBezTo>
                    <a:pt x="148246" y="26776"/>
                    <a:pt x="149002" y="27986"/>
                    <a:pt x="150061" y="29045"/>
                  </a:cubicBezTo>
                  <a:cubicBezTo>
                    <a:pt x="151271" y="30255"/>
                    <a:pt x="152330" y="31011"/>
                    <a:pt x="153843" y="31768"/>
                  </a:cubicBezTo>
                  <a:cubicBezTo>
                    <a:pt x="155355" y="32373"/>
                    <a:pt x="157019" y="32675"/>
                    <a:pt x="158986" y="32675"/>
                  </a:cubicBezTo>
                  <a:cubicBezTo>
                    <a:pt x="161406" y="32675"/>
                    <a:pt x="163675" y="32070"/>
                    <a:pt x="165339" y="31011"/>
                  </a:cubicBezTo>
                  <a:cubicBezTo>
                    <a:pt x="167306" y="29801"/>
                    <a:pt x="168365" y="28440"/>
                    <a:pt x="169424" y="26624"/>
                  </a:cubicBezTo>
                  <a:lnTo>
                    <a:pt x="163675" y="24960"/>
                  </a:lnTo>
                  <a:cubicBezTo>
                    <a:pt x="163373" y="25717"/>
                    <a:pt x="162768" y="26171"/>
                    <a:pt x="161860" y="26776"/>
                  </a:cubicBezTo>
                  <a:cubicBezTo>
                    <a:pt x="160801" y="27381"/>
                    <a:pt x="159894" y="27532"/>
                    <a:pt x="158986" y="27532"/>
                  </a:cubicBezTo>
                  <a:cubicBezTo>
                    <a:pt x="158230" y="27532"/>
                    <a:pt x="157473" y="27381"/>
                    <a:pt x="156717" y="26927"/>
                  </a:cubicBezTo>
                  <a:cubicBezTo>
                    <a:pt x="155961" y="26624"/>
                    <a:pt x="155355" y="26171"/>
                    <a:pt x="154750" y="25717"/>
                  </a:cubicBezTo>
                  <a:cubicBezTo>
                    <a:pt x="154297" y="25112"/>
                    <a:pt x="153843" y="24355"/>
                    <a:pt x="153540" y="23448"/>
                  </a:cubicBezTo>
                  <a:cubicBezTo>
                    <a:pt x="153086" y="22691"/>
                    <a:pt x="152935" y="21632"/>
                    <a:pt x="152935" y="20574"/>
                  </a:cubicBezTo>
                  <a:cubicBezTo>
                    <a:pt x="152935" y="19666"/>
                    <a:pt x="153086" y="18607"/>
                    <a:pt x="153238" y="17699"/>
                  </a:cubicBezTo>
                  <a:cubicBezTo>
                    <a:pt x="153692" y="16943"/>
                    <a:pt x="153994" y="16187"/>
                    <a:pt x="154599" y="15733"/>
                  </a:cubicBezTo>
                  <a:cubicBezTo>
                    <a:pt x="155204" y="15128"/>
                    <a:pt x="155809" y="14523"/>
                    <a:pt x="156566" y="14371"/>
                  </a:cubicBezTo>
                  <a:cubicBezTo>
                    <a:pt x="157322" y="13918"/>
                    <a:pt x="158078" y="13766"/>
                    <a:pt x="158835" y="13766"/>
                  </a:cubicBezTo>
                  <a:cubicBezTo>
                    <a:pt x="159742" y="13766"/>
                    <a:pt x="160650" y="13918"/>
                    <a:pt x="161406" y="14523"/>
                  </a:cubicBezTo>
                  <a:cubicBezTo>
                    <a:pt x="162163" y="14825"/>
                    <a:pt x="162919" y="15733"/>
                    <a:pt x="163373" y="16489"/>
                  </a:cubicBezTo>
                  <a:lnTo>
                    <a:pt x="168970" y="14674"/>
                  </a:lnTo>
                  <a:cubicBezTo>
                    <a:pt x="168062" y="13010"/>
                    <a:pt x="166701" y="11497"/>
                    <a:pt x="165037" y="10590"/>
                  </a:cubicBezTo>
                  <a:cubicBezTo>
                    <a:pt x="163373" y="9380"/>
                    <a:pt x="161104" y="8775"/>
                    <a:pt x="158532" y="877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 name="Google Shape;1326;p177"/>
          <p:cNvGrpSpPr>
            <a:grpSpLocks noChangeAspect="1"/>
          </p:cNvGrpSpPr>
          <p:nvPr/>
        </p:nvGrpSpPr>
        <p:grpSpPr>
          <a:xfrm>
            <a:off x="5603393" y="4594386"/>
            <a:ext cx="1723417" cy="339300"/>
            <a:chOff x="500850" y="326199"/>
            <a:chExt cx="1723417" cy="339300"/>
          </a:xfrm>
        </p:grpSpPr>
        <p:sp>
          <p:nvSpPr>
            <p:cNvPr id="12" name="Google Shape;1327;p177"/>
            <p:cNvSpPr/>
            <p:nvPr/>
          </p:nvSpPr>
          <p:spPr>
            <a:xfrm>
              <a:off x="933667" y="387863"/>
              <a:ext cx="1290600" cy="170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Calibri"/>
                <a:ea typeface="Calibri"/>
                <a:cs typeface="Calibri"/>
                <a:sym typeface="Calibri"/>
              </a:endParaRPr>
            </a:p>
          </p:txBody>
        </p:sp>
        <p:sp>
          <p:nvSpPr>
            <p:cNvPr id="13" name="Google Shape;1328;p177"/>
            <p:cNvSpPr/>
            <p:nvPr/>
          </p:nvSpPr>
          <p:spPr>
            <a:xfrm>
              <a:off x="500850" y="326199"/>
              <a:ext cx="346500" cy="339300"/>
            </a:xfrm>
            <a:custGeom>
              <a:avLst/>
              <a:gdLst/>
              <a:ahLst/>
              <a:cxnLst/>
              <a:rect l="l" t="t" r="r" b="b"/>
              <a:pathLst>
                <a:path w="120000" h="120000" extrusionOk="0">
                  <a:moveTo>
                    <a:pt x="41336" y="0"/>
                  </a:moveTo>
                  <a:lnTo>
                    <a:pt x="39169" y="0"/>
                  </a:lnTo>
                  <a:lnTo>
                    <a:pt x="35775" y="2200"/>
                  </a:lnTo>
                  <a:lnTo>
                    <a:pt x="32525" y="3301"/>
                  </a:lnTo>
                  <a:lnTo>
                    <a:pt x="29424" y="4402"/>
                  </a:lnTo>
                  <a:lnTo>
                    <a:pt x="26475" y="6603"/>
                  </a:lnTo>
                  <a:lnTo>
                    <a:pt x="21715" y="9904"/>
                  </a:lnTo>
                  <a:lnTo>
                    <a:pt x="17379" y="14306"/>
                  </a:lnTo>
                  <a:lnTo>
                    <a:pt x="13482" y="18708"/>
                  </a:lnTo>
                  <a:lnTo>
                    <a:pt x="10039" y="23111"/>
                  </a:lnTo>
                  <a:lnTo>
                    <a:pt x="7228" y="28613"/>
                  </a:lnTo>
                  <a:lnTo>
                    <a:pt x="4872" y="33015"/>
                  </a:lnTo>
                  <a:lnTo>
                    <a:pt x="2973" y="38518"/>
                  </a:lnTo>
                  <a:lnTo>
                    <a:pt x="1533" y="42920"/>
                  </a:lnTo>
                  <a:lnTo>
                    <a:pt x="556" y="48423"/>
                  </a:lnTo>
                  <a:lnTo>
                    <a:pt x="44" y="53925"/>
                  </a:lnTo>
                  <a:lnTo>
                    <a:pt x="0" y="59428"/>
                  </a:lnTo>
                  <a:lnTo>
                    <a:pt x="426" y="64931"/>
                  </a:lnTo>
                  <a:lnTo>
                    <a:pt x="1325" y="70433"/>
                  </a:lnTo>
                  <a:lnTo>
                    <a:pt x="2628" y="75936"/>
                  </a:lnTo>
                  <a:lnTo>
                    <a:pt x="4234" y="80338"/>
                  </a:lnTo>
                  <a:lnTo>
                    <a:pt x="6132" y="85841"/>
                  </a:lnTo>
                  <a:lnTo>
                    <a:pt x="8313" y="90243"/>
                  </a:lnTo>
                  <a:lnTo>
                    <a:pt x="10766" y="94645"/>
                  </a:lnTo>
                  <a:lnTo>
                    <a:pt x="13483" y="97946"/>
                  </a:lnTo>
                  <a:lnTo>
                    <a:pt x="16452" y="102349"/>
                  </a:lnTo>
                  <a:lnTo>
                    <a:pt x="19664" y="105650"/>
                  </a:lnTo>
                  <a:lnTo>
                    <a:pt x="23109" y="108952"/>
                  </a:lnTo>
                  <a:lnTo>
                    <a:pt x="26777" y="111153"/>
                  </a:lnTo>
                  <a:lnTo>
                    <a:pt x="30837" y="113354"/>
                  </a:lnTo>
                  <a:lnTo>
                    <a:pt x="35117" y="115555"/>
                  </a:lnTo>
                  <a:lnTo>
                    <a:pt x="39590" y="117756"/>
                  </a:lnTo>
                  <a:lnTo>
                    <a:pt x="49013" y="119957"/>
                  </a:lnTo>
                  <a:lnTo>
                    <a:pt x="69017" y="119957"/>
                  </a:lnTo>
                  <a:lnTo>
                    <a:pt x="74106" y="118856"/>
                  </a:lnTo>
                  <a:lnTo>
                    <a:pt x="77989" y="117756"/>
                  </a:lnTo>
                  <a:lnTo>
                    <a:pt x="85322" y="114454"/>
                  </a:lnTo>
                  <a:lnTo>
                    <a:pt x="88823" y="112253"/>
                  </a:lnTo>
                  <a:lnTo>
                    <a:pt x="89774" y="112253"/>
                  </a:lnTo>
                  <a:lnTo>
                    <a:pt x="90717" y="111153"/>
                  </a:lnTo>
                  <a:lnTo>
                    <a:pt x="91652" y="111153"/>
                  </a:lnTo>
                  <a:lnTo>
                    <a:pt x="92580" y="110052"/>
                  </a:lnTo>
                  <a:lnTo>
                    <a:pt x="93826" y="108952"/>
                  </a:lnTo>
                  <a:lnTo>
                    <a:pt x="64560" y="108952"/>
                  </a:lnTo>
                  <a:lnTo>
                    <a:pt x="54624" y="106751"/>
                  </a:lnTo>
                  <a:lnTo>
                    <a:pt x="49622" y="104550"/>
                  </a:lnTo>
                  <a:lnTo>
                    <a:pt x="44738" y="102349"/>
                  </a:lnTo>
                  <a:lnTo>
                    <a:pt x="40398" y="99047"/>
                  </a:lnTo>
                  <a:lnTo>
                    <a:pt x="36587" y="95745"/>
                  </a:lnTo>
                  <a:lnTo>
                    <a:pt x="33235" y="92444"/>
                  </a:lnTo>
                  <a:lnTo>
                    <a:pt x="30273" y="88042"/>
                  </a:lnTo>
                  <a:lnTo>
                    <a:pt x="27631" y="83640"/>
                  </a:lnTo>
                  <a:lnTo>
                    <a:pt x="25239" y="80338"/>
                  </a:lnTo>
                  <a:lnTo>
                    <a:pt x="23044" y="75936"/>
                  </a:lnTo>
                  <a:lnTo>
                    <a:pt x="21256" y="71534"/>
                  </a:lnTo>
                  <a:lnTo>
                    <a:pt x="19872" y="66031"/>
                  </a:lnTo>
                  <a:lnTo>
                    <a:pt x="18888" y="61629"/>
                  </a:lnTo>
                  <a:lnTo>
                    <a:pt x="18301" y="56126"/>
                  </a:lnTo>
                  <a:lnTo>
                    <a:pt x="18106" y="51724"/>
                  </a:lnTo>
                  <a:lnTo>
                    <a:pt x="18161" y="46222"/>
                  </a:lnTo>
                  <a:lnTo>
                    <a:pt x="18403" y="40719"/>
                  </a:lnTo>
                  <a:lnTo>
                    <a:pt x="18949" y="36317"/>
                  </a:lnTo>
                  <a:lnTo>
                    <a:pt x="19919" y="30814"/>
                  </a:lnTo>
                  <a:lnTo>
                    <a:pt x="21428" y="26412"/>
                  </a:lnTo>
                  <a:lnTo>
                    <a:pt x="23594" y="22010"/>
                  </a:lnTo>
                  <a:lnTo>
                    <a:pt x="26193" y="17608"/>
                  </a:lnTo>
                  <a:lnTo>
                    <a:pt x="29223" y="14306"/>
                  </a:lnTo>
                  <a:lnTo>
                    <a:pt x="32681" y="9904"/>
                  </a:lnTo>
                  <a:lnTo>
                    <a:pt x="36560" y="6603"/>
                  </a:lnTo>
                  <a:lnTo>
                    <a:pt x="40854" y="3301"/>
                  </a:lnTo>
                  <a:lnTo>
                    <a:pt x="42310" y="2200"/>
                  </a:lnTo>
                  <a:lnTo>
                    <a:pt x="42427" y="1100"/>
                  </a:lnTo>
                  <a:lnTo>
                    <a:pt x="41336" y="0"/>
                  </a:lnTo>
                  <a:close/>
                </a:path>
                <a:path w="120000" h="120000" extrusionOk="0">
                  <a:moveTo>
                    <a:pt x="93905" y="106751"/>
                  </a:moveTo>
                  <a:lnTo>
                    <a:pt x="91016" y="106751"/>
                  </a:lnTo>
                  <a:lnTo>
                    <a:pt x="86999" y="107851"/>
                  </a:lnTo>
                  <a:lnTo>
                    <a:pt x="82779" y="107851"/>
                  </a:lnTo>
                  <a:lnTo>
                    <a:pt x="78347" y="108952"/>
                  </a:lnTo>
                  <a:lnTo>
                    <a:pt x="93826" y="108952"/>
                  </a:lnTo>
                  <a:lnTo>
                    <a:pt x="93905" y="106751"/>
                  </a:lnTo>
                  <a:close/>
                </a:path>
                <a:path w="120000" h="120000" extrusionOk="0">
                  <a:moveTo>
                    <a:pt x="84427" y="5502"/>
                  </a:moveTo>
                  <a:lnTo>
                    <a:pt x="63045" y="5502"/>
                  </a:lnTo>
                  <a:lnTo>
                    <a:pt x="58470" y="6603"/>
                  </a:lnTo>
                  <a:lnTo>
                    <a:pt x="54324" y="8804"/>
                  </a:lnTo>
                  <a:lnTo>
                    <a:pt x="50556" y="9904"/>
                  </a:lnTo>
                  <a:lnTo>
                    <a:pt x="46046" y="13206"/>
                  </a:lnTo>
                  <a:lnTo>
                    <a:pt x="42027" y="16507"/>
                  </a:lnTo>
                  <a:lnTo>
                    <a:pt x="38509" y="19809"/>
                  </a:lnTo>
                  <a:lnTo>
                    <a:pt x="35500" y="23111"/>
                  </a:lnTo>
                  <a:lnTo>
                    <a:pt x="33006" y="27513"/>
                  </a:lnTo>
                  <a:lnTo>
                    <a:pt x="31157" y="31915"/>
                  </a:lnTo>
                  <a:lnTo>
                    <a:pt x="29980" y="36317"/>
                  </a:lnTo>
                  <a:lnTo>
                    <a:pt x="29324" y="40719"/>
                  </a:lnTo>
                  <a:lnTo>
                    <a:pt x="29041" y="46222"/>
                  </a:lnTo>
                  <a:lnTo>
                    <a:pt x="28979" y="51724"/>
                  </a:lnTo>
                  <a:lnTo>
                    <a:pt x="29198" y="56126"/>
                  </a:lnTo>
                  <a:lnTo>
                    <a:pt x="29861" y="61629"/>
                  </a:lnTo>
                  <a:lnTo>
                    <a:pt x="30983" y="66031"/>
                  </a:lnTo>
                  <a:lnTo>
                    <a:pt x="32575" y="70433"/>
                  </a:lnTo>
                  <a:lnTo>
                    <a:pt x="34650" y="74835"/>
                  </a:lnTo>
                  <a:lnTo>
                    <a:pt x="37156" y="78137"/>
                  </a:lnTo>
                  <a:lnTo>
                    <a:pt x="39871" y="82539"/>
                  </a:lnTo>
                  <a:lnTo>
                    <a:pt x="42886" y="86941"/>
                  </a:lnTo>
                  <a:lnTo>
                    <a:pt x="46292" y="90243"/>
                  </a:lnTo>
                  <a:lnTo>
                    <a:pt x="50184" y="92444"/>
                  </a:lnTo>
                  <a:lnTo>
                    <a:pt x="53816" y="94645"/>
                  </a:lnTo>
                  <a:lnTo>
                    <a:pt x="57899" y="95745"/>
                  </a:lnTo>
                  <a:lnTo>
                    <a:pt x="62517" y="96846"/>
                  </a:lnTo>
                  <a:lnTo>
                    <a:pt x="67754" y="97946"/>
                  </a:lnTo>
                  <a:lnTo>
                    <a:pt x="79085" y="97946"/>
                  </a:lnTo>
                  <a:lnTo>
                    <a:pt x="84077" y="96846"/>
                  </a:lnTo>
                  <a:lnTo>
                    <a:pt x="88690" y="95745"/>
                  </a:lnTo>
                  <a:lnTo>
                    <a:pt x="92945" y="94645"/>
                  </a:lnTo>
                  <a:lnTo>
                    <a:pt x="96862" y="92444"/>
                  </a:lnTo>
                  <a:lnTo>
                    <a:pt x="100826" y="89142"/>
                  </a:lnTo>
                  <a:lnTo>
                    <a:pt x="104491" y="86941"/>
                  </a:lnTo>
                  <a:lnTo>
                    <a:pt x="107850" y="82539"/>
                  </a:lnTo>
                  <a:lnTo>
                    <a:pt x="108866" y="81439"/>
                  </a:lnTo>
                  <a:lnTo>
                    <a:pt x="74074" y="81439"/>
                  </a:lnTo>
                  <a:lnTo>
                    <a:pt x="61421" y="78137"/>
                  </a:lnTo>
                  <a:lnTo>
                    <a:pt x="57165" y="75936"/>
                  </a:lnTo>
                  <a:lnTo>
                    <a:pt x="53471" y="73735"/>
                  </a:lnTo>
                  <a:lnTo>
                    <a:pt x="49840" y="70433"/>
                  </a:lnTo>
                  <a:lnTo>
                    <a:pt x="46533" y="68232"/>
                  </a:lnTo>
                  <a:lnTo>
                    <a:pt x="43812" y="63830"/>
                  </a:lnTo>
                  <a:lnTo>
                    <a:pt x="41849" y="59428"/>
                  </a:lnTo>
                  <a:lnTo>
                    <a:pt x="40740" y="55026"/>
                  </a:lnTo>
                  <a:lnTo>
                    <a:pt x="40249" y="50624"/>
                  </a:lnTo>
                  <a:lnTo>
                    <a:pt x="40138" y="46222"/>
                  </a:lnTo>
                  <a:lnTo>
                    <a:pt x="40372" y="40719"/>
                  </a:lnTo>
                  <a:lnTo>
                    <a:pt x="41079" y="36317"/>
                  </a:lnTo>
                  <a:lnTo>
                    <a:pt x="42266" y="31915"/>
                  </a:lnTo>
                  <a:lnTo>
                    <a:pt x="46719" y="24211"/>
                  </a:lnTo>
                  <a:lnTo>
                    <a:pt x="50059" y="22010"/>
                  </a:lnTo>
                  <a:lnTo>
                    <a:pt x="53692" y="18708"/>
                  </a:lnTo>
                  <a:lnTo>
                    <a:pt x="57353" y="16507"/>
                  </a:lnTo>
                  <a:lnTo>
                    <a:pt x="61014" y="15407"/>
                  </a:lnTo>
                  <a:lnTo>
                    <a:pt x="64970" y="13206"/>
                  </a:lnTo>
                  <a:lnTo>
                    <a:pt x="69298" y="13206"/>
                  </a:lnTo>
                  <a:lnTo>
                    <a:pt x="74074" y="12105"/>
                  </a:lnTo>
                  <a:lnTo>
                    <a:pt x="99282" y="12105"/>
                  </a:lnTo>
                  <a:lnTo>
                    <a:pt x="96872" y="9904"/>
                  </a:lnTo>
                  <a:lnTo>
                    <a:pt x="93142" y="8804"/>
                  </a:lnTo>
                  <a:lnTo>
                    <a:pt x="89011" y="6603"/>
                  </a:lnTo>
                  <a:lnTo>
                    <a:pt x="84427" y="5502"/>
                  </a:lnTo>
                  <a:close/>
                </a:path>
                <a:path w="120000" h="120000" extrusionOk="0">
                  <a:moveTo>
                    <a:pt x="99282" y="12105"/>
                  </a:moveTo>
                  <a:lnTo>
                    <a:pt x="74074" y="12105"/>
                  </a:lnTo>
                  <a:lnTo>
                    <a:pt x="78864" y="13206"/>
                  </a:lnTo>
                  <a:lnTo>
                    <a:pt x="83193" y="13206"/>
                  </a:lnTo>
                  <a:lnTo>
                    <a:pt x="87135" y="15407"/>
                  </a:lnTo>
                  <a:lnTo>
                    <a:pt x="90764" y="16507"/>
                  </a:lnTo>
                  <a:lnTo>
                    <a:pt x="94310" y="18708"/>
                  </a:lnTo>
                  <a:lnTo>
                    <a:pt x="97945" y="20909"/>
                  </a:lnTo>
                  <a:lnTo>
                    <a:pt x="101343" y="24211"/>
                  </a:lnTo>
                  <a:lnTo>
                    <a:pt x="104178" y="28613"/>
                  </a:lnTo>
                  <a:lnTo>
                    <a:pt x="107528" y="36317"/>
                  </a:lnTo>
                  <a:lnTo>
                    <a:pt x="108398" y="41820"/>
                  </a:lnTo>
                  <a:lnTo>
                    <a:pt x="108694" y="46222"/>
                  </a:lnTo>
                  <a:lnTo>
                    <a:pt x="108187" y="51724"/>
                  </a:lnTo>
                  <a:lnTo>
                    <a:pt x="106901" y="56126"/>
                  </a:lnTo>
                  <a:lnTo>
                    <a:pt x="105189" y="60528"/>
                  </a:lnTo>
                  <a:lnTo>
                    <a:pt x="100683" y="67132"/>
                  </a:lnTo>
                  <a:lnTo>
                    <a:pt x="97486" y="70433"/>
                  </a:lnTo>
                  <a:lnTo>
                    <a:pt x="87092" y="77036"/>
                  </a:lnTo>
                  <a:lnTo>
                    <a:pt x="83198" y="79237"/>
                  </a:lnTo>
                  <a:lnTo>
                    <a:pt x="78865" y="80338"/>
                  </a:lnTo>
                  <a:lnTo>
                    <a:pt x="74074" y="81439"/>
                  </a:lnTo>
                  <a:lnTo>
                    <a:pt x="108866" y="81439"/>
                  </a:lnTo>
                  <a:lnTo>
                    <a:pt x="113622" y="74835"/>
                  </a:lnTo>
                  <a:lnTo>
                    <a:pt x="115896" y="70433"/>
                  </a:lnTo>
                  <a:lnTo>
                    <a:pt x="117669" y="66031"/>
                  </a:lnTo>
                  <a:lnTo>
                    <a:pt x="118939" y="60528"/>
                  </a:lnTo>
                  <a:lnTo>
                    <a:pt x="119703" y="56126"/>
                  </a:lnTo>
                  <a:lnTo>
                    <a:pt x="119959" y="51724"/>
                  </a:lnTo>
                  <a:lnTo>
                    <a:pt x="119536" y="46222"/>
                  </a:lnTo>
                  <a:lnTo>
                    <a:pt x="118385" y="41820"/>
                  </a:lnTo>
                  <a:lnTo>
                    <a:pt x="116683" y="37417"/>
                  </a:lnTo>
                  <a:lnTo>
                    <a:pt x="114606" y="33015"/>
                  </a:lnTo>
                  <a:lnTo>
                    <a:pt x="112331" y="28613"/>
                  </a:lnTo>
                  <a:lnTo>
                    <a:pt x="109549" y="24211"/>
                  </a:lnTo>
                  <a:lnTo>
                    <a:pt x="106719" y="19809"/>
                  </a:lnTo>
                  <a:lnTo>
                    <a:pt x="103734" y="16507"/>
                  </a:lnTo>
                  <a:lnTo>
                    <a:pt x="100488" y="13206"/>
                  </a:lnTo>
                  <a:lnTo>
                    <a:pt x="99282" y="12105"/>
                  </a:lnTo>
                  <a:close/>
                </a:path>
                <a:path w="120000" h="120000" extrusionOk="0">
                  <a:moveTo>
                    <a:pt x="81285" y="24211"/>
                  </a:moveTo>
                  <a:lnTo>
                    <a:pt x="68696" y="24211"/>
                  </a:lnTo>
                  <a:lnTo>
                    <a:pt x="66093" y="25312"/>
                  </a:lnTo>
                  <a:lnTo>
                    <a:pt x="63745" y="26412"/>
                  </a:lnTo>
                  <a:lnTo>
                    <a:pt x="60898" y="27513"/>
                  </a:lnTo>
                  <a:lnTo>
                    <a:pt x="55945" y="31915"/>
                  </a:lnTo>
                  <a:lnTo>
                    <a:pt x="53227" y="36317"/>
                  </a:lnTo>
                  <a:lnTo>
                    <a:pt x="52061" y="41820"/>
                  </a:lnTo>
                  <a:lnTo>
                    <a:pt x="51916" y="46222"/>
                  </a:lnTo>
                  <a:lnTo>
                    <a:pt x="51983" y="49523"/>
                  </a:lnTo>
                  <a:lnTo>
                    <a:pt x="52947" y="55026"/>
                  </a:lnTo>
                  <a:lnTo>
                    <a:pt x="55838" y="60528"/>
                  </a:lnTo>
                  <a:lnTo>
                    <a:pt x="60709" y="64931"/>
                  </a:lnTo>
                  <a:lnTo>
                    <a:pt x="63517" y="66031"/>
                  </a:lnTo>
                  <a:lnTo>
                    <a:pt x="66486" y="68232"/>
                  </a:lnTo>
                  <a:lnTo>
                    <a:pt x="69393" y="69333"/>
                  </a:lnTo>
                  <a:lnTo>
                    <a:pt x="72227" y="69333"/>
                  </a:lnTo>
                  <a:lnTo>
                    <a:pt x="74979" y="70433"/>
                  </a:lnTo>
                  <a:lnTo>
                    <a:pt x="83328" y="67132"/>
                  </a:lnTo>
                  <a:lnTo>
                    <a:pt x="86029" y="66031"/>
                  </a:lnTo>
                  <a:lnTo>
                    <a:pt x="88607" y="63830"/>
                  </a:lnTo>
                  <a:lnTo>
                    <a:pt x="91043" y="62730"/>
                  </a:lnTo>
                  <a:lnTo>
                    <a:pt x="93190" y="60528"/>
                  </a:lnTo>
                  <a:lnTo>
                    <a:pt x="94902" y="58327"/>
                  </a:lnTo>
                  <a:lnTo>
                    <a:pt x="96600" y="55026"/>
                  </a:lnTo>
                  <a:lnTo>
                    <a:pt x="97793" y="51724"/>
                  </a:lnTo>
                  <a:lnTo>
                    <a:pt x="77767" y="51724"/>
                  </a:lnTo>
                  <a:lnTo>
                    <a:pt x="76012" y="50624"/>
                  </a:lnTo>
                  <a:lnTo>
                    <a:pt x="74435" y="49523"/>
                  </a:lnTo>
                  <a:lnTo>
                    <a:pt x="73009" y="48423"/>
                  </a:lnTo>
                  <a:lnTo>
                    <a:pt x="71739" y="47322"/>
                  </a:lnTo>
                  <a:lnTo>
                    <a:pt x="70710" y="45121"/>
                  </a:lnTo>
                  <a:lnTo>
                    <a:pt x="70021" y="44021"/>
                  </a:lnTo>
                  <a:lnTo>
                    <a:pt x="70030" y="39618"/>
                  </a:lnTo>
                  <a:lnTo>
                    <a:pt x="73065" y="35216"/>
                  </a:lnTo>
                  <a:lnTo>
                    <a:pt x="74482" y="33015"/>
                  </a:lnTo>
                  <a:lnTo>
                    <a:pt x="76040" y="31915"/>
                  </a:lnTo>
                  <a:lnTo>
                    <a:pt x="77776" y="31915"/>
                  </a:lnTo>
                  <a:lnTo>
                    <a:pt x="79726" y="30814"/>
                  </a:lnTo>
                  <a:lnTo>
                    <a:pt x="92776" y="30814"/>
                  </a:lnTo>
                  <a:lnTo>
                    <a:pt x="91614" y="29714"/>
                  </a:lnTo>
                  <a:lnTo>
                    <a:pt x="88958" y="27513"/>
                  </a:lnTo>
                  <a:lnTo>
                    <a:pt x="86225" y="26412"/>
                  </a:lnTo>
                  <a:lnTo>
                    <a:pt x="83886" y="25312"/>
                  </a:lnTo>
                  <a:lnTo>
                    <a:pt x="81285" y="24211"/>
                  </a:lnTo>
                  <a:close/>
                </a:path>
                <a:path w="120000" h="120000" extrusionOk="0">
                  <a:moveTo>
                    <a:pt x="92776" y="30814"/>
                  </a:moveTo>
                  <a:lnTo>
                    <a:pt x="79726" y="30814"/>
                  </a:lnTo>
                  <a:lnTo>
                    <a:pt x="81686" y="31915"/>
                  </a:lnTo>
                  <a:lnTo>
                    <a:pt x="83446" y="31915"/>
                  </a:lnTo>
                  <a:lnTo>
                    <a:pt x="85028" y="33015"/>
                  </a:lnTo>
                  <a:lnTo>
                    <a:pt x="86456" y="35216"/>
                  </a:lnTo>
                  <a:lnTo>
                    <a:pt x="87771" y="36317"/>
                  </a:lnTo>
                  <a:lnTo>
                    <a:pt x="88899" y="37417"/>
                  </a:lnTo>
                  <a:lnTo>
                    <a:pt x="89688" y="39618"/>
                  </a:lnTo>
                  <a:lnTo>
                    <a:pt x="89984" y="41820"/>
                  </a:lnTo>
                  <a:lnTo>
                    <a:pt x="89799" y="44021"/>
                  </a:lnTo>
                  <a:lnTo>
                    <a:pt x="89255" y="46222"/>
                  </a:lnTo>
                  <a:lnTo>
                    <a:pt x="88372" y="47322"/>
                  </a:lnTo>
                  <a:lnTo>
                    <a:pt x="87168" y="49523"/>
                  </a:lnTo>
                  <a:lnTo>
                    <a:pt x="85628" y="50624"/>
                  </a:lnTo>
                  <a:lnTo>
                    <a:pt x="83801" y="51724"/>
                  </a:lnTo>
                  <a:lnTo>
                    <a:pt x="97793" y="51724"/>
                  </a:lnTo>
                  <a:lnTo>
                    <a:pt x="98496" y="48423"/>
                  </a:lnTo>
                  <a:lnTo>
                    <a:pt x="98727" y="46222"/>
                  </a:lnTo>
                  <a:lnTo>
                    <a:pt x="98523" y="42920"/>
                  </a:lnTo>
                  <a:lnTo>
                    <a:pt x="97928" y="39618"/>
                  </a:lnTo>
                  <a:lnTo>
                    <a:pt x="96969" y="36317"/>
                  </a:lnTo>
                  <a:lnTo>
                    <a:pt x="95673" y="34116"/>
                  </a:lnTo>
                  <a:lnTo>
                    <a:pt x="93938" y="31915"/>
                  </a:lnTo>
                  <a:lnTo>
                    <a:pt x="92776" y="30814"/>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Calibri"/>
                <a:ea typeface="Calibri"/>
                <a:cs typeface="Calibri"/>
                <a:sym typeface="Calibri"/>
              </a:endParaRPr>
            </a:p>
          </p:txBody>
        </p:sp>
      </p:grpSp>
      <p:pic>
        <p:nvPicPr>
          <p:cNvPr id="15" name="Google Shape;2571;p197"/>
          <p:cNvPicPr preferRelativeResize="0">
            <a:picLocks noChangeAspect="1"/>
          </p:cNvPicPr>
          <p:nvPr/>
        </p:nvPicPr>
        <p:blipFill>
          <a:blip r:embed="rId4">
            <a:alphaModFix/>
          </a:blip>
          <a:stretch>
            <a:fillRect/>
          </a:stretch>
        </p:blipFill>
        <p:spPr>
          <a:xfrm>
            <a:off x="4473981" y="2611855"/>
            <a:ext cx="4669916" cy="1736252"/>
          </a:xfrm>
          <a:prstGeom prst="rect">
            <a:avLst/>
          </a:prstGeom>
          <a:noFill/>
          <a:ln w="25400" cap="flat" cmpd="sng">
            <a:solidFill>
              <a:srgbClr val="000000"/>
            </a:solidFill>
            <a:prstDash val="solid"/>
            <a:miter lim="8000"/>
            <a:headEnd type="none" w="sm" len="sm"/>
            <a:tailEnd type="none" w="sm" len="sm"/>
          </a:ln>
        </p:spPr>
      </p:pic>
      <p:pic>
        <p:nvPicPr>
          <p:cNvPr id="17" name="Google Shape;2550;p195" descr="2018-08-22 Data integration workshop 04.jpeg"/>
          <p:cNvPicPr preferRelativeResize="0">
            <a:picLocks noChangeAspect="1"/>
          </p:cNvPicPr>
          <p:nvPr/>
        </p:nvPicPr>
        <p:blipFill rotWithShape="1">
          <a:blip r:embed="rId5">
            <a:alphaModFix/>
          </a:blip>
          <a:srcRect/>
          <a:stretch/>
        </p:blipFill>
        <p:spPr>
          <a:xfrm>
            <a:off x="6205845" y="0"/>
            <a:ext cx="2938155" cy="1652712"/>
          </a:xfrm>
          <a:prstGeom prst="rect">
            <a:avLst/>
          </a:prstGeom>
          <a:noFill/>
          <a:ln>
            <a:noFill/>
          </a:ln>
        </p:spPr>
      </p:pic>
      <p:pic>
        <p:nvPicPr>
          <p:cNvPr id="18" name="Picture 17" descr="rutaN.jpeg"/>
          <p:cNvPicPr>
            <a:picLocks noChangeAspect="1"/>
          </p:cNvPicPr>
          <p:nvPr/>
        </p:nvPicPr>
        <p:blipFill>
          <a:blip r:embed="rId6"/>
          <a:stretch>
            <a:fillRect/>
          </a:stretch>
        </p:blipFill>
        <p:spPr>
          <a:xfrm>
            <a:off x="4562860" y="1384088"/>
            <a:ext cx="1473350" cy="780583"/>
          </a:xfrm>
          <a:prstGeom prst="rect">
            <a:avLst/>
          </a:prstGeom>
        </p:spPr>
      </p:pic>
      <p:sp>
        <p:nvSpPr>
          <p:cNvPr id="19" name="TextBox 18"/>
          <p:cNvSpPr txBox="1"/>
          <p:nvPr/>
        </p:nvSpPr>
        <p:spPr>
          <a:xfrm>
            <a:off x="-103" y="96210"/>
            <a:ext cx="4175819" cy="3662541"/>
          </a:xfrm>
          <a:prstGeom prst="rect">
            <a:avLst/>
          </a:prstGeom>
          <a:noFill/>
        </p:spPr>
        <p:txBody>
          <a:bodyPr wrap="square" rtlCol="0">
            <a:spAutoFit/>
          </a:bodyPr>
          <a:lstStyle/>
          <a:p>
            <a:pPr>
              <a:spcAft>
                <a:spcPts val="600"/>
              </a:spcAft>
            </a:pPr>
            <a:r>
              <a:rPr lang="en-US" sz="1600" b="1" dirty="0" smtClean="0"/>
              <a:t>Resilient Cities Findings and Recommendations</a:t>
            </a:r>
          </a:p>
          <a:p>
            <a:pPr marL="182563" indent="-182563">
              <a:spcAft>
                <a:spcPts val="600"/>
              </a:spcAft>
              <a:buFont typeface="Wingdings" charset="2"/>
              <a:buChar char="§"/>
            </a:pPr>
            <a:r>
              <a:rPr lang="en-GB" sz="1400" dirty="0" err="1" smtClean="0"/>
              <a:t>Medellín</a:t>
            </a:r>
            <a:r>
              <a:rPr lang="en-GB" sz="1400" dirty="0" smtClean="0"/>
              <a:t> has had a major push to enhance availability of open data: good </a:t>
            </a:r>
            <a:r>
              <a:rPr lang="en-US" sz="1400" dirty="0" smtClean="0"/>
              <a:t>quality in terms of coverage of sectors, detail and completeness.</a:t>
            </a:r>
          </a:p>
          <a:p>
            <a:pPr marL="182563" indent="-182563">
              <a:spcAft>
                <a:spcPts val="600"/>
              </a:spcAft>
              <a:buFont typeface="Wingdings" charset="2"/>
              <a:buChar char="§"/>
            </a:pPr>
            <a:r>
              <a:rPr lang="en-US" sz="1400" dirty="0" smtClean="0"/>
              <a:t>Significant interoperability challenges in spatial and temporal parameters measured (e.g. air pollution recorded at daily or hourly intervals vs. hospital visit records that are aggregated annually).</a:t>
            </a:r>
            <a:r>
              <a:rPr lang="en-GB" sz="1400" dirty="0" smtClean="0"/>
              <a:t>  </a:t>
            </a:r>
          </a:p>
          <a:p>
            <a:pPr marL="182563" indent="-182563">
              <a:spcAft>
                <a:spcPts val="600"/>
              </a:spcAft>
              <a:buFont typeface="Wingdings" charset="2"/>
              <a:buChar char="§"/>
            </a:pPr>
            <a:r>
              <a:rPr lang="en-US" sz="1400" dirty="0" smtClean="0"/>
              <a:t>Valuable to enhance standards and definitions for metadata, research approaches and methodologies for the measurement of city- and region-level indicators.</a:t>
            </a:r>
            <a:r>
              <a:rPr lang="en-GB" sz="1400" dirty="0" smtClean="0"/>
              <a:t> </a:t>
            </a:r>
          </a:p>
          <a:p>
            <a:pPr marL="182563" indent="-182563">
              <a:spcAft>
                <a:spcPts val="600"/>
              </a:spcAft>
              <a:buFont typeface="Wingdings" charset="2"/>
              <a:buChar char="§"/>
            </a:pPr>
            <a:r>
              <a:rPr lang="en-GB" sz="1400" dirty="0" smtClean="0"/>
              <a:t>FAIR principles, discovery / collection level metadata and alignment of variable specifications can play a role.</a:t>
            </a:r>
            <a:endParaRPr lang="en-US" sz="1400" dirty="0" smtClean="0"/>
          </a:p>
        </p:txBody>
      </p:sp>
      <p:sp>
        <p:nvSpPr>
          <p:cNvPr id="16" name="TextBox 15"/>
          <p:cNvSpPr txBox="1"/>
          <p:nvPr/>
        </p:nvSpPr>
        <p:spPr>
          <a:xfrm>
            <a:off x="42880" y="3982998"/>
            <a:ext cx="4296401" cy="246221"/>
          </a:xfrm>
          <a:prstGeom prst="rect">
            <a:avLst/>
          </a:prstGeom>
          <a:noFill/>
        </p:spPr>
        <p:txBody>
          <a:bodyPr wrap="square" rtlCol="0">
            <a:spAutoFit/>
          </a:bodyPr>
          <a:lstStyle/>
          <a:p>
            <a:r>
              <a:rPr lang="fr-FR" sz="1000" dirty="0" err="1" smtClean="0"/>
              <a:t>Slide</a:t>
            </a:r>
            <a:r>
              <a:rPr lang="fr-FR" sz="1000" dirty="0" smtClean="0"/>
              <a:t> </a:t>
            </a:r>
            <a:r>
              <a:rPr lang="fr-FR" sz="1000" dirty="0" err="1" smtClean="0"/>
              <a:t>Credit</a:t>
            </a:r>
            <a:r>
              <a:rPr lang="fr-FR" sz="1000" dirty="0" smtClean="0"/>
              <a:t>: Stephen </a:t>
            </a:r>
            <a:r>
              <a:rPr lang="fr-FR" sz="1000" dirty="0" err="1" smtClean="0"/>
              <a:t>Passmore</a:t>
            </a:r>
            <a:r>
              <a:rPr lang="fr-FR" sz="1000" dirty="0" smtClean="0"/>
              <a:t> and Andrew Simmons, </a:t>
            </a:r>
            <a:r>
              <a:rPr lang="fr-FR" sz="1000" dirty="0" err="1" smtClean="0"/>
              <a:t>Resilience</a:t>
            </a:r>
            <a:r>
              <a:rPr lang="fr-FR" sz="1000" dirty="0" smtClean="0"/>
              <a:t> Brokers</a:t>
            </a:r>
            <a:endParaRPr lang="fr-FR" sz="1000" dirty="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descr="CDT_logo-sub_white@3x.png"/>
          <p:cNvPicPr>
            <a:picLocks noChangeAspect="1"/>
          </p:cNvPicPr>
          <p:nvPr/>
        </p:nvPicPr>
        <p:blipFill>
          <a:blip r:embed="rId2"/>
          <a:stretch>
            <a:fillRect/>
          </a:stretch>
        </p:blipFill>
        <p:spPr>
          <a:xfrm>
            <a:off x="42880" y="4405833"/>
            <a:ext cx="1635165" cy="720000"/>
          </a:xfrm>
          <a:prstGeom prst="rect">
            <a:avLst/>
          </a:prstGeom>
        </p:spPr>
      </p:pic>
      <p:sp>
        <p:nvSpPr>
          <p:cNvPr id="19" name="TextBox 18"/>
          <p:cNvSpPr txBox="1"/>
          <p:nvPr/>
        </p:nvSpPr>
        <p:spPr>
          <a:xfrm>
            <a:off x="-102" y="96210"/>
            <a:ext cx="3107836" cy="4293482"/>
          </a:xfrm>
          <a:prstGeom prst="rect">
            <a:avLst/>
          </a:prstGeom>
          <a:noFill/>
        </p:spPr>
        <p:txBody>
          <a:bodyPr wrap="square" rtlCol="0">
            <a:spAutoFit/>
          </a:bodyPr>
          <a:lstStyle/>
          <a:p>
            <a:pPr>
              <a:spcAft>
                <a:spcPts val="600"/>
              </a:spcAft>
            </a:pPr>
            <a:r>
              <a:rPr lang="en-US" sz="1600" b="1" dirty="0" smtClean="0"/>
              <a:t>Disaster Risk Reduction</a:t>
            </a:r>
          </a:p>
          <a:p>
            <a:pPr marL="182563" indent="-182563">
              <a:spcAft>
                <a:spcPts val="600"/>
              </a:spcAft>
              <a:buFont typeface="Wingdings" charset="2"/>
              <a:buChar char="§"/>
            </a:pPr>
            <a:r>
              <a:rPr lang="en-GB" sz="1200" dirty="0" smtClean="0"/>
              <a:t>Pilot case study engaged with UNDRR, IRDR, ISC and others on challenges of Sendai reporting.</a:t>
            </a:r>
            <a:endParaRPr lang="en-US" sz="1200" dirty="0" smtClean="0"/>
          </a:p>
          <a:p>
            <a:pPr marL="182563" indent="-182563">
              <a:spcAft>
                <a:spcPts val="600"/>
              </a:spcAft>
              <a:buFont typeface="Wingdings" charset="2"/>
              <a:buChar char="§"/>
            </a:pPr>
            <a:r>
              <a:rPr lang="en-GB" sz="1200" dirty="0" smtClean="0"/>
              <a:t>Focussed on specific challenges with mortality reporting: uncovered major </a:t>
            </a:r>
            <a:r>
              <a:rPr lang="en-GB" sz="1200" b="1" dirty="0" smtClean="0"/>
              <a:t>challenges of data quality, inconsistent definitions, demonstrable under estimating of mortality.</a:t>
            </a:r>
          </a:p>
          <a:p>
            <a:pPr marL="182563" indent="-182563">
              <a:spcAft>
                <a:spcPts val="600"/>
              </a:spcAft>
              <a:buFont typeface="Wingdings" charset="2"/>
              <a:buChar char="§"/>
            </a:pPr>
            <a:r>
              <a:rPr lang="en-US" sz="1200" b="1" dirty="0" smtClean="0"/>
              <a:t>Lack of data: </a:t>
            </a:r>
            <a:r>
              <a:rPr lang="en-US" sz="1200" dirty="0" smtClean="0"/>
              <a:t>not enough data are reported by those already reporting, and the need to support countries who have yet to start reporting;</a:t>
            </a:r>
          </a:p>
          <a:p>
            <a:pPr marL="182563" indent="-182563">
              <a:spcAft>
                <a:spcPts val="600"/>
              </a:spcAft>
              <a:buFont typeface="Wingdings" charset="2"/>
              <a:buChar char="§"/>
            </a:pPr>
            <a:r>
              <a:rPr lang="en-US" sz="1200" b="1" dirty="0" smtClean="0"/>
              <a:t>Concerns on data quality: </a:t>
            </a:r>
            <a:r>
              <a:rPr lang="en-US" sz="1200" dirty="0" smtClean="0"/>
              <a:t>within individual country reports, there is a concern that the data reported appears to underestimate the impacts caused by different hazards.</a:t>
            </a:r>
          </a:p>
          <a:p>
            <a:pPr marL="182563" indent="-182563">
              <a:spcAft>
                <a:spcPts val="600"/>
              </a:spcAft>
              <a:buFont typeface="Wingdings" charset="2"/>
              <a:buChar char="§"/>
            </a:pPr>
            <a:r>
              <a:rPr lang="en-US" sz="1200" b="1" dirty="0" smtClean="0"/>
              <a:t>Lack of agreement of hazards to be identified and their related definitions.</a:t>
            </a:r>
          </a:p>
          <a:p>
            <a:pPr marL="182563" indent="-182563">
              <a:spcAft>
                <a:spcPts val="600"/>
              </a:spcAft>
              <a:buFont typeface="Wingdings" charset="2"/>
              <a:buChar char="§"/>
            </a:pPr>
            <a:endParaRPr lang="en-US" sz="1100" dirty="0" smtClean="0"/>
          </a:p>
        </p:txBody>
      </p:sp>
      <p:pic>
        <p:nvPicPr>
          <p:cNvPr id="16" name="Google Shape;2482;p189"/>
          <p:cNvPicPr preferRelativeResize="0">
            <a:picLocks noChangeAspect="1"/>
          </p:cNvPicPr>
          <p:nvPr/>
        </p:nvPicPr>
        <p:blipFill rotWithShape="1">
          <a:blip r:embed="rId3">
            <a:alphaModFix/>
          </a:blip>
          <a:srcRect/>
          <a:stretch/>
        </p:blipFill>
        <p:spPr>
          <a:xfrm>
            <a:off x="6806293" y="4444029"/>
            <a:ext cx="2337605" cy="648000"/>
          </a:xfrm>
          <a:prstGeom prst="rect">
            <a:avLst/>
          </a:prstGeom>
          <a:noFill/>
          <a:ln>
            <a:noFill/>
          </a:ln>
        </p:spPr>
      </p:pic>
      <p:pic>
        <p:nvPicPr>
          <p:cNvPr id="20" name="Picture 2"/>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36864" t="23112" r="36086" b="26888"/>
          <a:stretch>
            <a:fillRect/>
          </a:stretch>
        </p:blipFill>
        <p:spPr bwMode="auto">
          <a:xfrm>
            <a:off x="6806293" y="0"/>
            <a:ext cx="2337706" cy="242952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Lst>
        </p:spPr>
      </p:pic>
      <p:pic>
        <p:nvPicPr>
          <p:cNvPr id="21" name="Picture 20" descr="Sendai Policy Brief.jpg"/>
          <p:cNvPicPr>
            <a:picLocks noChangeAspect="1"/>
          </p:cNvPicPr>
          <p:nvPr/>
        </p:nvPicPr>
        <p:blipFill>
          <a:blip r:embed="rId5"/>
          <a:stretch>
            <a:fillRect/>
          </a:stretch>
        </p:blipFill>
        <p:spPr>
          <a:xfrm>
            <a:off x="6590703" y="2970038"/>
            <a:ext cx="2553297" cy="984095"/>
          </a:xfrm>
          <a:prstGeom prst="rect">
            <a:avLst/>
          </a:prstGeom>
        </p:spPr>
      </p:pic>
      <p:sp>
        <p:nvSpPr>
          <p:cNvPr id="22" name="TextBox 21"/>
          <p:cNvSpPr txBox="1"/>
          <p:nvPr/>
        </p:nvSpPr>
        <p:spPr>
          <a:xfrm>
            <a:off x="3260134" y="96210"/>
            <a:ext cx="3107836" cy="3893373"/>
          </a:xfrm>
          <a:prstGeom prst="rect">
            <a:avLst/>
          </a:prstGeom>
          <a:noFill/>
        </p:spPr>
        <p:txBody>
          <a:bodyPr wrap="square" rtlCol="0">
            <a:spAutoFit/>
          </a:bodyPr>
          <a:lstStyle/>
          <a:p>
            <a:pPr>
              <a:spcAft>
                <a:spcPts val="600"/>
              </a:spcAft>
            </a:pPr>
            <a:r>
              <a:rPr lang="en-US" sz="1600" b="1" dirty="0" smtClean="0"/>
              <a:t>Recommendations</a:t>
            </a:r>
          </a:p>
          <a:p>
            <a:pPr marL="182563" indent="-182563">
              <a:spcAft>
                <a:spcPts val="600"/>
              </a:spcAft>
              <a:buFont typeface="Wingdings" charset="2"/>
              <a:buChar char="§"/>
            </a:pPr>
            <a:r>
              <a:rPr lang="en-US" sz="1200" dirty="0" smtClean="0"/>
              <a:t>The absence of </a:t>
            </a:r>
            <a:r>
              <a:rPr lang="en-US" sz="1200" dirty="0" err="1" smtClean="0"/>
              <a:t>standardised</a:t>
            </a:r>
            <a:r>
              <a:rPr lang="en-US" sz="1200" dirty="0" smtClean="0"/>
              <a:t> hazards definitions is a critical issue that affects the identification, assessment, and analysis of hazards. </a:t>
            </a:r>
            <a:r>
              <a:rPr lang="en-US" sz="1200" b="1" dirty="0" smtClean="0"/>
              <a:t>A UNDRR-ISC technical working group on the review of Sendai Hazard Terminology and Classification has been established and will report in November 2019.</a:t>
            </a:r>
          </a:p>
          <a:p>
            <a:pPr marL="182563" indent="-182563">
              <a:spcAft>
                <a:spcPts val="600"/>
              </a:spcAft>
              <a:buFont typeface="Wingdings" charset="2"/>
              <a:buChar char="§"/>
            </a:pPr>
            <a:r>
              <a:rPr lang="en-GB" sz="1200" dirty="0" smtClean="0"/>
              <a:t>Recommendations on the contribution of data science to the Sendai process.  Adoption of FAIR principles, in particular metadata for discovery and community specifications to ensure commensurability of data.</a:t>
            </a:r>
          </a:p>
          <a:p>
            <a:pPr marL="182563" indent="-182563">
              <a:spcAft>
                <a:spcPts val="600"/>
              </a:spcAft>
              <a:buFont typeface="Wingdings" charset="2"/>
              <a:buChar char="§"/>
            </a:pPr>
            <a:r>
              <a:rPr lang="en-US" sz="1200" b="1" dirty="0" smtClean="0"/>
              <a:t>Develop standard protocols for exchanging data and metadata, and standard services for querying, retrieving, and performing other common functions.</a:t>
            </a:r>
            <a:endParaRPr lang="en-GB" sz="1200" b="1" dirty="0" smtClean="0"/>
          </a:p>
        </p:txBody>
      </p:sp>
      <p:sp>
        <p:nvSpPr>
          <p:cNvPr id="9" name="TextBox 8"/>
          <p:cNvSpPr txBox="1"/>
          <p:nvPr/>
        </p:nvSpPr>
        <p:spPr>
          <a:xfrm>
            <a:off x="3415621" y="4019519"/>
            <a:ext cx="2597796" cy="246221"/>
          </a:xfrm>
          <a:prstGeom prst="rect">
            <a:avLst/>
          </a:prstGeom>
          <a:noFill/>
        </p:spPr>
        <p:txBody>
          <a:bodyPr wrap="square" rtlCol="0">
            <a:spAutoFit/>
          </a:bodyPr>
          <a:lstStyle/>
          <a:p>
            <a:r>
              <a:rPr lang="fr-FR" sz="1000" dirty="0" err="1" smtClean="0"/>
              <a:t>Slide</a:t>
            </a:r>
            <a:r>
              <a:rPr lang="fr-FR" sz="1000" dirty="0" smtClean="0"/>
              <a:t> </a:t>
            </a:r>
            <a:r>
              <a:rPr lang="fr-FR" sz="1000" dirty="0" err="1" smtClean="0"/>
              <a:t>Credit</a:t>
            </a:r>
            <a:r>
              <a:rPr lang="fr-FR" sz="1000" dirty="0" smtClean="0"/>
              <a:t>: Virginia Murray, PHE and CODATA</a:t>
            </a:r>
            <a:endParaRPr lang="fr-FR" sz="1000" dirty="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extBox 6"/>
          <p:cNvSpPr txBox="1"/>
          <p:nvPr/>
        </p:nvSpPr>
        <p:spPr>
          <a:xfrm>
            <a:off x="-102" y="0"/>
            <a:ext cx="9144000" cy="461665"/>
          </a:xfrm>
          <a:prstGeom prst="rect">
            <a:avLst/>
          </a:prstGeom>
          <a:noFill/>
        </p:spPr>
        <p:txBody>
          <a:bodyPr wrap="square" rtlCol="0">
            <a:spAutoFit/>
          </a:bodyPr>
          <a:lstStyle/>
          <a:p>
            <a:pPr lvl="0" algn="ctr"/>
            <a:r>
              <a:rPr lang="en-US" sz="2400" b="1" dirty="0" smtClean="0">
                <a:solidFill>
                  <a:srgbClr val="0D0D0D"/>
                </a:solidFill>
              </a:rPr>
              <a:t>Interoperability of Metadata Standards in Cross-Domain Science</a:t>
            </a:r>
          </a:p>
        </p:txBody>
      </p:sp>
      <p:sp>
        <p:nvSpPr>
          <p:cNvPr id="13" name="TextBox 12"/>
          <p:cNvSpPr txBox="1"/>
          <p:nvPr/>
        </p:nvSpPr>
        <p:spPr>
          <a:xfrm>
            <a:off x="0" y="627324"/>
            <a:ext cx="4858840" cy="2816155"/>
          </a:xfrm>
          <a:prstGeom prst="rect">
            <a:avLst/>
          </a:prstGeom>
          <a:noFill/>
        </p:spPr>
        <p:txBody>
          <a:bodyPr wrap="square" rtlCol="0">
            <a:spAutoFit/>
          </a:bodyPr>
          <a:lstStyle/>
          <a:p>
            <a:pPr>
              <a:spcAft>
                <a:spcPts val="600"/>
              </a:spcAft>
            </a:pPr>
            <a:r>
              <a:rPr lang="en-US" sz="1600" b="1" dirty="0" err="1" smtClean="0">
                <a:solidFill>
                  <a:schemeClr val="tx1">
                    <a:lumMod val="75000"/>
                    <a:lumOff val="25000"/>
                  </a:schemeClr>
                </a:solidFill>
              </a:rPr>
              <a:t>Dagstuhl</a:t>
            </a:r>
            <a:r>
              <a:rPr lang="en-US" sz="1600" b="1" dirty="0" smtClean="0">
                <a:solidFill>
                  <a:schemeClr val="tx1">
                    <a:lumMod val="75000"/>
                    <a:lumOff val="25000"/>
                  </a:schemeClr>
                </a:solidFill>
              </a:rPr>
              <a:t> </a:t>
            </a:r>
            <a:r>
              <a:rPr lang="en-US" sz="1600" b="1" dirty="0" smtClean="0">
                <a:solidFill>
                  <a:schemeClr val="tx1">
                    <a:lumMod val="75000"/>
                    <a:lumOff val="25000"/>
                  </a:schemeClr>
                </a:solidFill>
              </a:rPr>
              <a:t>Workshops </a:t>
            </a:r>
            <a:r>
              <a:rPr lang="en-US" sz="1600" b="1" dirty="0" smtClean="0">
                <a:solidFill>
                  <a:schemeClr val="tx1">
                    <a:lumMod val="75000"/>
                    <a:lumOff val="25000"/>
                  </a:schemeClr>
                </a:solidFill>
              </a:rPr>
              <a:t>in partnership with</a:t>
            </a:r>
            <a:r>
              <a:rPr lang="en-US" sz="1600" b="1" dirty="0" smtClean="0">
                <a:solidFill>
                  <a:schemeClr val="tx1">
                    <a:lumMod val="75000"/>
                    <a:lumOff val="25000"/>
                  </a:schemeClr>
                </a:solidFill>
              </a:rPr>
              <a:t> Data Documentation Initiative (DDI) in 2018 and 2019</a:t>
            </a:r>
          </a:p>
          <a:p>
            <a:pPr marL="182563" indent="-182563">
              <a:spcAft>
                <a:spcPts val="600"/>
              </a:spcAft>
              <a:buFont typeface="Wingdings" charset="2"/>
              <a:buChar char="§"/>
            </a:pPr>
            <a:r>
              <a:rPr lang="en-US" sz="1200" dirty="0" smtClean="0">
                <a:solidFill>
                  <a:schemeClr val="tx1">
                    <a:lumMod val="75000"/>
                    <a:lumOff val="25000"/>
                  </a:schemeClr>
                </a:solidFill>
              </a:rPr>
              <a:t>Detailed examination of the requirements and the challenges of the pilot case studies</a:t>
            </a:r>
            <a:r>
              <a:rPr lang="en-US" sz="1200" dirty="0" smtClean="0">
                <a:solidFill>
                  <a:schemeClr val="tx1">
                    <a:lumMod val="75000"/>
                    <a:lumOff val="25000"/>
                  </a:schemeClr>
                </a:solidFill>
              </a:rPr>
              <a:t>.</a:t>
            </a:r>
          </a:p>
          <a:p>
            <a:pPr marL="182563" indent="-182563">
              <a:spcAft>
                <a:spcPts val="600"/>
              </a:spcAft>
              <a:buFont typeface="Wingdings" charset="2"/>
              <a:buChar char="§"/>
            </a:pPr>
            <a:r>
              <a:rPr lang="en-US" sz="1200" dirty="0" smtClean="0">
                <a:solidFill>
                  <a:schemeClr val="tx1">
                    <a:lumMod val="75000"/>
                    <a:lumOff val="25000"/>
                  </a:schemeClr>
                </a:solidFill>
              </a:rPr>
              <a:t>2019: Sustainable Development Goals, Disaster Risk Reduction, Infectious Diseases, Resilient Cities.</a:t>
            </a:r>
            <a:endParaRPr lang="en-US" sz="1200" dirty="0" smtClean="0">
              <a:solidFill>
                <a:schemeClr val="tx1">
                  <a:lumMod val="75000"/>
                  <a:lumOff val="25000"/>
                </a:schemeClr>
              </a:solidFill>
            </a:endParaRPr>
          </a:p>
          <a:p>
            <a:pPr marL="182563" indent="-182563">
              <a:spcAft>
                <a:spcPts val="600"/>
              </a:spcAft>
              <a:buFont typeface="Wingdings" charset="2"/>
              <a:buChar char="§"/>
            </a:pPr>
            <a:r>
              <a:rPr lang="en-US" sz="1200" dirty="0" smtClean="0">
                <a:solidFill>
                  <a:schemeClr val="tx1">
                    <a:lumMod val="75000"/>
                    <a:lumOff val="25000"/>
                  </a:schemeClr>
                </a:solidFill>
              </a:rPr>
              <a:t>Exploration of how DDI and other specifications can better align to facilitate interoperability and the linking and combination of data.</a:t>
            </a:r>
          </a:p>
          <a:p>
            <a:pPr marL="182563" indent="-182563">
              <a:spcAft>
                <a:spcPts val="600"/>
              </a:spcAft>
              <a:buFont typeface="Wingdings" charset="2"/>
              <a:buChar char="§"/>
            </a:pPr>
            <a:r>
              <a:rPr lang="en-US" sz="1200" dirty="0" smtClean="0">
                <a:solidFill>
                  <a:schemeClr val="tx1">
                    <a:lumMod val="75000"/>
                    <a:lumOff val="25000"/>
                  </a:schemeClr>
                </a:solidFill>
              </a:rPr>
              <a:t>2019: Working Groups explored alignment of key </a:t>
            </a:r>
            <a:r>
              <a:rPr lang="en-US" sz="1200" dirty="0" err="1" smtClean="0">
                <a:solidFill>
                  <a:schemeClr val="tx1">
                    <a:lumMod val="75000"/>
                    <a:lumOff val="25000"/>
                  </a:schemeClr>
                </a:solidFill>
              </a:rPr>
              <a:t>ontologies</a:t>
            </a:r>
            <a:r>
              <a:rPr lang="en-US" sz="1200" dirty="0" smtClean="0">
                <a:solidFill>
                  <a:schemeClr val="tx1">
                    <a:lumMod val="75000"/>
                    <a:lumOff val="25000"/>
                  </a:schemeClr>
                </a:solidFill>
              </a:rPr>
              <a:t>, </a:t>
            </a:r>
            <a:r>
              <a:rPr lang="en-US" sz="1200" dirty="0" err="1" smtClean="0">
                <a:solidFill>
                  <a:schemeClr val="tx1">
                    <a:lumMod val="75000"/>
                    <a:lumOff val="25000"/>
                  </a:schemeClr>
                </a:solidFill>
              </a:rPr>
              <a:t>systematising</a:t>
            </a:r>
            <a:r>
              <a:rPr lang="en-US" sz="1200" dirty="0" smtClean="0">
                <a:solidFill>
                  <a:schemeClr val="tx1">
                    <a:lumMod val="75000"/>
                    <a:lumOff val="25000"/>
                  </a:schemeClr>
                </a:solidFill>
              </a:rPr>
              <a:t> necessary data transformations, interoperability issues for the case studies, particularly </a:t>
            </a:r>
            <a:r>
              <a:rPr lang="en-US" sz="1200" dirty="0" err="1" smtClean="0">
                <a:solidFill>
                  <a:schemeClr val="tx1">
                    <a:lumMod val="75000"/>
                    <a:lumOff val="25000"/>
                  </a:schemeClr>
                </a:solidFill>
              </a:rPr>
              <a:t>SDGs</a:t>
            </a:r>
            <a:r>
              <a:rPr lang="en-US" sz="1200" dirty="0" smtClean="0">
                <a:solidFill>
                  <a:schemeClr val="tx1">
                    <a:lumMod val="75000"/>
                    <a:lumOff val="25000"/>
                  </a:schemeClr>
                </a:solidFill>
              </a:rPr>
              <a:t> and HIV and health data.</a:t>
            </a:r>
            <a:endParaRPr lang="en-US" sz="1200" dirty="0" smtClean="0">
              <a:solidFill>
                <a:schemeClr val="tx1">
                  <a:lumMod val="75000"/>
                  <a:lumOff val="25000"/>
                </a:schemeClr>
              </a:solidFill>
            </a:endParaRPr>
          </a:p>
          <a:p>
            <a:pPr marL="182563" indent="-182563">
              <a:spcAft>
                <a:spcPts val="600"/>
              </a:spcAft>
            </a:pPr>
            <a:endParaRPr lang="en-US" sz="1200" dirty="0" smtClean="0">
              <a:solidFill>
                <a:schemeClr val="tx1">
                  <a:lumMod val="75000"/>
                  <a:lumOff val="25000"/>
                </a:schemeClr>
              </a:solidFill>
            </a:endParaRPr>
          </a:p>
        </p:txBody>
      </p:sp>
      <p:pic>
        <p:nvPicPr>
          <p:cNvPr id="9" name="Google Shape;91;p13"/>
          <p:cNvPicPr preferRelativeResize="0">
            <a:picLocks noChangeAspect="1"/>
          </p:cNvPicPr>
          <p:nvPr/>
        </p:nvPicPr>
        <p:blipFill rotWithShape="1">
          <a:blip r:embed="rId2">
            <a:alphaModFix/>
          </a:blip>
          <a:srcRect/>
          <a:stretch/>
        </p:blipFill>
        <p:spPr>
          <a:xfrm>
            <a:off x="-102" y="3891985"/>
            <a:ext cx="9185957" cy="1251515"/>
          </a:xfrm>
          <a:prstGeom prst="rect">
            <a:avLst/>
          </a:prstGeom>
          <a:noFill/>
          <a:ln>
            <a:noFill/>
          </a:ln>
        </p:spPr>
      </p:pic>
      <p:pic>
        <p:nvPicPr>
          <p:cNvPr id="10" name="Picture 9" descr="Dagstuhl Group Photo.jpg"/>
          <p:cNvPicPr>
            <a:picLocks noChangeAspect="1"/>
          </p:cNvPicPr>
          <p:nvPr/>
        </p:nvPicPr>
        <p:blipFill>
          <a:blip r:embed="rId3"/>
          <a:stretch>
            <a:fillRect/>
          </a:stretch>
        </p:blipFill>
        <p:spPr>
          <a:xfrm>
            <a:off x="5061421" y="627325"/>
            <a:ext cx="2818539" cy="2192340"/>
          </a:xfrm>
          <a:prstGeom prst="rect">
            <a:avLst/>
          </a:prstGeom>
        </p:spPr>
      </p:pic>
      <p:pic>
        <p:nvPicPr>
          <p:cNvPr id="12" name="Picture 4" descr="https://www.dagstuhl.de/Gruppenbilder/18403.01.l.jpg"/>
          <p:cNvPicPr>
            <a:picLocks noChangeAspect="1" noChangeArrowheads="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326737" y="2115337"/>
            <a:ext cx="2817161" cy="1878107"/>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extBox 6"/>
          <p:cNvSpPr txBox="1"/>
          <p:nvPr/>
        </p:nvSpPr>
        <p:spPr>
          <a:xfrm>
            <a:off x="-102" y="0"/>
            <a:ext cx="9144000" cy="830997"/>
          </a:xfrm>
          <a:prstGeom prst="rect">
            <a:avLst/>
          </a:prstGeom>
          <a:noFill/>
        </p:spPr>
        <p:txBody>
          <a:bodyPr wrap="square" rtlCol="0">
            <a:spAutoFit/>
          </a:bodyPr>
          <a:lstStyle/>
          <a:p>
            <a:pPr lvl="0" algn="ctr"/>
            <a:r>
              <a:rPr lang="en-GB" sz="2400" b="1" dirty="0" smtClean="0">
                <a:solidFill>
                  <a:srgbClr val="0D0D0D"/>
                </a:solidFill>
              </a:rPr>
              <a:t>ISC Science Action Plan: Project 2.1</a:t>
            </a:r>
          </a:p>
          <a:p>
            <a:pPr lvl="0" algn="ctr"/>
            <a:r>
              <a:rPr lang="en-GB" sz="2400" b="1" kern="0" dirty="0" smtClean="0">
                <a:solidFill>
                  <a:srgbClr val="0D0D0D"/>
                </a:solidFill>
              </a:rPr>
              <a:t>A Decadal Programme</a:t>
            </a:r>
            <a:r>
              <a:rPr lang="en-GB" sz="2400" b="1" kern="0" dirty="0" smtClean="0">
                <a:solidFill>
                  <a:srgbClr val="0D0D0D"/>
                </a:solidFill>
              </a:rPr>
              <a:t>: making data work for cross domain challenges </a:t>
            </a:r>
            <a:endParaRPr lang="en-US" sz="2400" b="1" kern="0" dirty="0" smtClean="0">
              <a:solidFill>
                <a:srgbClr val="0D0D0D"/>
              </a:solidFill>
            </a:endParaRPr>
          </a:p>
        </p:txBody>
      </p:sp>
      <p:pic>
        <p:nvPicPr>
          <p:cNvPr id="8" name="Picture 7" descr="Science as a Global PUblic Good.jpg"/>
          <p:cNvPicPr>
            <a:picLocks noChangeAspect="1"/>
          </p:cNvPicPr>
          <p:nvPr/>
        </p:nvPicPr>
        <p:blipFill>
          <a:blip r:embed="rId2"/>
          <a:stretch>
            <a:fillRect/>
          </a:stretch>
        </p:blipFill>
        <p:spPr>
          <a:xfrm>
            <a:off x="5667042" y="979449"/>
            <a:ext cx="3476855" cy="3426384"/>
          </a:xfrm>
          <a:prstGeom prst="rect">
            <a:avLst/>
          </a:prstGeom>
        </p:spPr>
      </p:pic>
      <p:sp>
        <p:nvSpPr>
          <p:cNvPr id="9"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 name="Google Shape;2482;p189"/>
          <p:cNvPicPr preferRelativeResize="0">
            <a:picLocks noChangeAspect="1"/>
          </p:cNvPicPr>
          <p:nvPr/>
        </p:nvPicPr>
        <p:blipFill rotWithShape="1">
          <a:blip r:embed="rId3">
            <a:alphaModFix/>
          </a:blip>
          <a:srcRect/>
          <a:stretch/>
        </p:blipFill>
        <p:spPr>
          <a:xfrm>
            <a:off x="6806293" y="4444029"/>
            <a:ext cx="2337605" cy="648000"/>
          </a:xfrm>
          <a:prstGeom prst="rect">
            <a:avLst/>
          </a:prstGeom>
          <a:noFill/>
          <a:ln>
            <a:noFill/>
          </a:ln>
        </p:spPr>
      </p:pic>
      <p:pic>
        <p:nvPicPr>
          <p:cNvPr id="13" name="Picture 12" descr="CDT_logo-sub_white@3x.png"/>
          <p:cNvPicPr>
            <a:picLocks noChangeAspect="1"/>
          </p:cNvPicPr>
          <p:nvPr/>
        </p:nvPicPr>
        <p:blipFill>
          <a:blip r:embed="rId4"/>
          <a:stretch>
            <a:fillRect/>
          </a:stretch>
        </p:blipFill>
        <p:spPr>
          <a:xfrm>
            <a:off x="42880" y="4405833"/>
            <a:ext cx="1635165" cy="720000"/>
          </a:xfrm>
          <a:prstGeom prst="rect">
            <a:avLst/>
          </a:prstGeom>
        </p:spPr>
      </p:pic>
      <p:sp>
        <p:nvSpPr>
          <p:cNvPr id="14" name="Rounded Rectangle 13"/>
          <p:cNvSpPr/>
          <p:nvPr/>
        </p:nvSpPr>
        <p:spPr>
          <a:xfrm>
            <a:off x="1812740" y="1043101"/>
            <a:ext cx="1939624" cy="896983"/>
          </a:xfrm>
          <a:prstGeom prst="roundRect">
            <a:avLst/>
          </a:prstGeom>
          <a:noFill/>
          <a:ln w="254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TextBox 14"/>
          <p:cNvSpPr txBox="1"/>
          <p:nvPr/>
        </p:nvSpPr>
        <p:spPr>
          <a:xfrm>
            <a:off x="1803119" y="1066039"/>
            <a:ext cx="1939624" cy="830997"/>
          </a:xfrm>
          <a:prstGeom prst="rect">
            <a:avLst/>
          </a:prstGeom>
          <a:noFill/>
        </p:spPr>
        <p:txBody>
          <a:bodyPr wrap="square" rtlCol="0">
            <a:spAutoFit/>
          </a:bodyPr>
          <a:lstStyle/>
          <a:p>
            <a:pPr algn="ctr"/>
            <a:r>
              <a:rPr lang="fr-FR" sz="1200" b="1" dirty="0" smtClean="0"/>
              <a:t>1: </a:t>
            </a:r>
            <a:r>
              <a:rPr lang="fr-FR" sz="1200" b="1" dirty="0" err="1" smtClean="0"/>
              <a:t>Making</a:t>
            </a:r>
            <a:r>
              <a:rPr lang="fr-FR" sz="1200" b="1" dirty="0" smtClean="0"/>
              <a:t> Data </a:t>
            </a:r>
            <a:r>
              <a:rPr lang="fr-FR" sz="1200" b="1" dirty="0" err="1" smtClean="0"/>
              <a:t>Work</a:t>
            </a:r>
            <a:endParaRPr lang="fr-FR" sz="1200" b="1" dirty="0" smtClean="0"/>
          </a:p>
          <a:p>
            <a:pPr algn="ctr"/>
            <a:r>
              <a:rPr lang="fr-FR" sz="1200" dirty="0" smtClean="0"/>
              <a:t>Programme of </a:t>
            </a:r>
            <a:r>
              <a:rPr lang="fr-FR" sz="1200" dirty="0" err="1" smtClean="0"/>
              <a:t>technical</a:t>
            </a:r>
            <a:r>
              <a:rPr lang="fr-FR" sz="1200" dirty="0" smtClean="0"/>
              <a:t> and consensus building </a:t>
            </a:r>
            <a:r>
              <a:rPr lang="fr-FR" sz="1200" dirty="0" err="1" smtClean="0"/>
              <a:t>activities</a:t>
            </a:r>
            <a:r>
              <a:rPr lang="fr-FR" sz="1200" dirty="0" smtClean="0"/>
              <a:t> for </a:t>
            </a:r>
            <a:r>
              <a:rPr lang="fr-FR" sz="1200" dirty="0" err="1" smtClean="0"/>
              <a:t>interoperability</a:t>
            </a:r>
            <a:endParaRPr lang="fr-FR" sz="1200" dirty="0"/>
          </a:p>
        </p:txBody>
      </p:sp>
      <p:sp>
        <p:nvSpPr>
          <p:cNvPr id="19" name="TextBox 18"/>
          <p:cNvSpPr txBox="1"/>
          <p:nvPr/>
        </p:nvSpPr>
        <p:spPr>
          <a:xfrm>
            <a:off x="4903506" y="3612999"/>
            <a:ext cx="2587755" cy="369332"/>
          </a:xfrm>
          <a:prstGeom prst="rect">
            <a:avLst/>
          </a:prstGeom>
          <a:noFill/>
        </p:spPr>
        <p:txBody>
          <a:bodyPr wrap="square" rtlCol="0">
            <a:spAutoFit/>
          </a:bodyPr>
          <a:lstStyle/>
          <a:p>
            <a:pPr algn="ctr"/>
            <a:r>
              <a:rPr lang="fr-FR" b="1" dirty="0" smtClean="0"/>
              <a:t>3</a:t>
            </a:r>
            <a:endParaRPr lang="fr-FR" b="1" dirty="0" smtClean="0"/>
          </a:p>
        </p:txBody>
      </p:sp>
      <p:cxnSp>
        <p:nvCxnSpPr>
          <p:cNvPr id="20" name="Straight Arrow Connector 19"/>
          <p:cNvCxnSpPr>
            <a:stCxn id="14" idx="2"/>
            <a:endCxn id="33" idx="0"/>
          </p:cNvCxnSpPr>
          <p:nvPr/>
        </p:nvCxnSpPr>
        <p:spPr>
          <a:xfrm rot="5400000">
            <a:off x="1416280" y="1680812"/>
            <a:ext cx="1107001" cy="1625545"/>
          </a:xfrm>
          <a:prstGeom prst="straightConnector1">
            <a:avLst/>
          </a:prstGeom>
          <a:ln w="38100" cap="flat" cmpd="sng" algn="ctr">
            <a:solidFill>
              <a:schemeClr val="tx1"/>
            </a:solidFill>
            <a:prstDash val="solid"/>
            <a:round/>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4" idx="2"/>
          </p:cNvCxnSpPr>
          <p:nvPr/>
        </p:nvCxnSpPr>
        <p:spPr>
          <a:xfrm rot="16200000" flipH="1">
            <a:off x="2968927" y="1753708"/>
            <a:ext cx="1107001" cy="1479751"/>
          </a:xfrm>
          <a:prstGeom prst="straightConnector1">
            <a:avLst/>
          </a:prstGeom>
          <a:ln w="38100" cap="flat" cmpd="sng" algn="ctr">
            <a:solidFill>
              <a:schemeClr val="tx1"/>
            </a:solidFill>
            <a:prstDash val="solid"/>
            <a:round/>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187195" y="3047085"/>
            <a:ext cx="1939624" cy="896983"/>
          </a:xfrm>
          <a:prstGeom prst="roundRect">
            <a:avLst/>
          </a:prstGeom>
          <a:noFill/>
          <a:ln w="254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 name="TextBox 33"/>
          <p:cNvSpPr txBox="1"/>
          <p:nvPr/>
        </p:nvSpPr>
        <p:spPr>
          <a:xfrm>
            <a:off x="177574" y="3070023"/>
            <a:ext cx="1939624" cy="646331"/>
          </a:xfrm>
          <a:prstGeom prst="rect">
            <a:avLst/>
          </a:prstGeom>
          <a:noFill/>
        </p:spPr>
        <p:txBody>
          <a:bodyPr wrap="square" rtlCol="0">
            <a:spAutoFit/>
          </a:bodyPr>
          <a:lstStyle/>
          <a:p>
            <a:pPr algn="ctr"/>
            <a:r>
              <a:rPr lang="fr-FR" sz="1200" b="1" dirty="0" smtClean="0"/>
              <a:t>2: </a:t>
            </a:r>
            <a:r>
              <a:rPr lang="fr-FR" sz="1200" b="1" dirty="0" err="1" smtClean="0"/>
              <a:t>Advancing</a:t>
            </a:r>
            <a:r>
              <a:rPr lang="fr-FR" sz="1200" b="1" dirty="0" smtClean="0"/>
              <a:t> </a:t>
            </a:r>
            <a:r>
              <a:rPr lang="fr-FR" sz="1200" b="1" dirty="0" err="1" smtClean="0"/>
              <a:t>Interoperability</a:t>
            </a:r>
            <a:r>
              <a:rPr lang="fr-FR" sz="1200" b="1" dirty="0" smtClean="0"/>
              <a:t> </a:t>
            </a:r>
            <a:r>
              <a:rPr lang="fr-FR" sz="1200" b="1" dirty="0" err="1" smtClean="0"/>
              <a:t>through</a:t>
            </a:r>
            <a:r>
              <a:rPr lang="fr-FR" sz="1200" b="1" dirty="0" smtClean="0"/>
              <a:t> Cross Domain Case </a:t>
            </a:r>
            <a:r>
              <a:rPr lang="fr-FR" sz="1200" b="1" dirty="0" err="1" smtClean="0"/>
              <a:t>Studies</a:t>
            </a:r>
            <a:endParaRPr lang="fr-FR" sz="1200" b="1" dirty="0" smtClean="0"/>
          </a:p>
        </p:txBody>
      </p:sp>
      <p:sp>
        <p:nvSpPr>
          <p:cNvPr id="35" name="Rounded Rectangle 34"/>
          <p:cNvSpPr/>
          <p:nvPr/>
        </p:nvSpPr>
        <p:spPr>
          <a:xfrm>
            <a:off x="3254899" y="3070023"/>
            <a:ext cx="1939624" cy="896983"/>
          </a:xfrm>
          <a:prstGeom prst="roundRect">
            <a:avLst/>
          </a:prstGeom>
          <a:noFill/>
          <a:ln w="254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 name="TextBox 35"/>
          <p:cNvSpPr txBox="1"/>
          <p:nvPr/>
        </p:nvSpPr>
        <p:spPr>
          <a:xfrm>
            <a:off x="3245278" y="3092961"/>
            <a:ext cx="1939624" cy="461665"/>
          </a:xfrm>
          <a:prstGeom prst="rect">
            <a:avLst/>
          </a:prstGeom>
          <a:noFill/>
        </p:spPr>
        <p:txBody>
          <a:bodyPr wrap="square" rtlCol="0">
            <a:spAutoFit/>
          </a:bodyPr>
          <a:lstStyle/>
          <a:p>
            <a:pPr algn="ctr"/>
            <a:r>
              <a:rPr lang="fr-FR" sz="1200" b="1" dirty="0" smtClean="0"/>
              <a:t>3: </a:t>
            </a:r>
            <a:r>
              <a:rPr lang="fr-FR" sz="1200" b="1" dirty="0" err="1" smtClean="0"/>
              <a:t>Mobilising</a:t>
            </a:r>
            <a:r>
              <a:rPr lang="fr-FR" sz="1200" b="1" dirty="0" smtClean="0"/>
              <a:t> </a:t>
            </a:r>
            <a:r>
              <a:rPr lang="fr-FR" sz="1200" b="1" dirty="0" err="1" smtClean="0"/>
              <a:t>Domains</a:t>
            </a:r>
            <a:r>
              <a:rPr lang="fr-FR" sz="1200" b="1" dirty="0" smtClean="0"/>
              <a:t> and </a:t>
            </a:r>
            <a:r>
              <a:rPr lang="fr-FR" sz="1200" b="1" dirty="0" err="1" smtClean="0"/>
              <a:t>Breaking</a:t>
            </a:r>
            <a:r>
              <a:rPr lang="fr-FR" sz="1200" b="1" dirty="0" smtClean="0"/>
              <a:t> Down Silos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Google Shape;2482;p189"/>
          <p:cNvPicPr preferRelativeResize="0">
            <a:picLocks noChangeAspect="1"/>
          </p:cNvPicPr>
          <p:nvPr/>
        </p:nvPicPr>
        <p:blipFill rotWithShape="1">
          <a:blip r:embed="rId2">
            <a:alphaModFix/>
          </a:blip>
          <a:srcRect/>
          <a:stretch/>
        </p:blipFill>
        <p:spPr>
          <a:xfrm>
            <a:off x="6806293" y="4444029"/>
            <a:ext cx="2337605" cy="648000"/>
          </a:xfrm>
          <a:prstGeom prst="rect">
            <a:avLst/>
          </a:prstGeom>
          <a:noFill/>
          <a:ln>
            <a:noFill/>
          </a:ln>
        </p:spPr>
      </p:pic>
      <p:pic>
        <p:nvPicPr>
          <p:cNvPr id="6" name="Picture 5" descr="CDT_logo-sub_white@3x.png"/>
          <p:cNvPicPr>
            <a:picLocks noChangeAspect="1"/>
          </p:cNvPicPr>
          <p:nvPr/>
        </p:nvPicPr>
        <p:blipFill>
          <a:blip r:embed="rId3"/>
          <a:stretch>
            <a:fillRect/>
          </a:stretch>
        </p:blipFill>
        <p:spPr>
          <a:xfrm>
            <a:off x="42880" y="4405833"/>
            <a:ext cx="1635165" cy="720000"/>
          </a:xfrm>
          <a:prstGeom prst="rect">
            <a:avLst/>
          </a:prstGeom>
        </p:spPr>
      </p:pic>
      <p:sp>
        <p:nvSpPr>
          <p:cNvPr id="7" name="TextBox 6"/>
          <p:cNvSpPr txBox="1"/>
          <p:nvPr/>
        </p:nvSpPr>
        <p:spPr>
          <a:xfrm>
            <a:off x="0" y="0"/>
            <a:ext cx="4746990" cy="461665"/>
          </a:xfrm>
          <a:prstGeom prst="rect">
            <a:avLst/>
          </a:prstGeom>
          <a:noFill/>
        </p:spPr>
        <p:txBody>
          <a:bodyPr wrap="square" rtlCol="0">
            <a:spAutoFit/>
          </a:bodyPr>
          <a:lstStyle/>
          <a:p>
            <a:pPr lvl="0" algn="ctr"/>
            <a:r>
              <a:rPr lang="en-GB" sz="2400" b="1" kern="0" dirty="0" smtClean="0">
                <a:solidFill>
                  <a:srgbClr val="0D0D0D"/>
                </a:solidFill>
              </a:rPr>
              <a:t>Designing </a:t>
            </a:r>
            <a:r>
              <a:rPr lang="en-GB" sz="2400" b="1" kern="0" dirty="0" smtClean="0">
                <a:solidFill>
                  <a:srgbClr val="0D0D0D"/>
                </a:solidFill>
              </a:rPr>
              <a:t>the</a:t>
            </a:r>
            <a:r>
              <a:rPr lang="en-GB" sz="2400" b="1" kern="0" dirty="0" smtClean="0">
                <a:solidFill>
                  <a:srgbClr val="0D0D0D"/>
                </a:solidFill>
              </a:rPr>
              <a:t> Decadal Programme</a:t>
            </a:r>
            <a:endParaRPr lang="en-US" sz="2400" b="1" kern="0" dirty="0" smtClean="0">
              <a:solidFill>
                <a:srgbClr val="0D0D0D"/>
              </a:solidFill>
            </a:endParaRPr>
          </a:p>
        </p:txBody>
      </p:sp>
      <p:pic>
        <p:nvPicPr>
          <p:cNvPr id="8" name="Picture 7" descr="Science as a Global PUblic Good.jpg"/>
          <p:cNvPicPr>
            <a:picLocks noChangeAspect="1"/>
          </p:cNvPicPr>
          <p:nvPr/>
        </p:nvPicPr>
        <p:blipFill>
          <a:blip r:embed="rId4"/>
          <a:stretch>
            <a:fillRect/>
          </a:stretch>
        </p:blipFill>
        <p:spPr>
          <a:xfrm>
            <a:off x="4711925" y="0"/>
            <a:ext cx="4431973" cy="4367637"/>
          </a:xfrm>
          <a:prstGeom prst="rect">
            <a:avLst/>
          </a:prstGeom>
        </p:spPr>
      </p:pic>
      <p:sp>
        <p:nvSpPr>
          <p:cNvPr id="9" name="TextBox 8"/>
          <p:cNvSpPr txBox="1"/>
          <p:nvPr/>
        </p:nvSpPr>
        <p:spPr>
          <a:xfrm>
            <a:off x="-102" y="413561"/>
            <a:ext cx="4747092" cy="3939541"/>
          </a:xfrm>
          <a:prstGeom prst="rect">
            <a:avLst/>
          </a:prstGeom>
          <a:noFill/>
        </p:spPr>
        <p:txBody>
          <a:bodyPr wrap="square" rtlCol="0">
            <a:spAutoFit/>
          </a:bodyPr>
          <a:lstStyle/>
          <a:p>
            <a:pPr marL="228600" indent="-228600">
              <a:spcAft>
                <a:spcPts val="600"/>
              </a:spcAft>
            </a:pPr>
            <a:r>
              <a:rPr lang="en-US" sz="1300" b="1" dirty="0" smtClean="0">
                <a:solidFill>
                  <a:schemeClr val="tx1">
                    <a:lumMod val="75000"/>
                    <a:lumOff val="25000"/>
                  </a:schemeClr>
                </a:solidFill>
              </a:rPr>
              <a:t>Methodology</a:t>
            </a:r>
          </a:p>
          <a:p>
            <a:pPr marL="228600" indent="-228600">
              <a:spcAft>
                <a:spcPts val="600"/>
              </a:spcAft>
              <a:buFont typeface="Wingdings" charset="2"/>
              <a:buChar char="§"/>
            </a:pPr>
            <a:r>
              <a:rPr lang="en-US" sz="1300" dirty="0" smtClean="0">
                <a:solidFill>
                  <a:schemeClr val="tx1">
                    <a:lumMod val="75000"/>
                    <a:lumOff val="25000"/>
                  </a:schemeClr>
                </a:solidFill>
              </a:rPr>
              <a:t>Designing the productive dynamic between the metadata experts and the case studies.</a:t>
            </a:r>
          </a:p>
          <a:p>
            <a:pPr marL="228600" indent="-228600">
              <a:spcAft>
                <a:spcPts val="600"/>
              </a:spcAft>
              <a:buFont typeface="Wingdings" charset="2"/>
              <a:buChar char="§"/>
            </a:pPr>
            <a:r>
              <a:rPr lang="en-US" sz="1300" dirty="0" smtClean="0">
                <a:solidFill>
                  <a:schemeClr val="tx1">
                    <a:lumMod val="75000"/>
                    <a:lumOff val="25000"/>
                  </a:schemeClr>
                </a:solidFill>
              </a:rPr>
              <a:t>FAIR DO, alignment of metadata specifications and </a:t>
            </a:r>
            <a:r>
              <a:rPr lang="en-US" sz="1300" dirty="0" err="1" smtClean="0">
                <a:solidFill>
                  <a:schemeClr val="tx1">
                    <a:lumMod val="75000"/>
                    <a:lumOff val="25000"/>
                  </a:schemeClr>
                </a:solidFill>
              </a:rPr>
              <a:t>ontologies</a:t>
            </a:r>
            <a:r>
              <a:rPr lang="en-US" sz="1300" dirty="0" smtClean="0">
                <a:solidFill>
                  <a:schemeClr val="tx1">
                    <a:lumMod val="75000"/>
                    <a:lumOff val="25000"/>
                  </a:schemeClr>
                </a:solidFill>
              </a:rPr>
              <a:t>.</a:t>
            </a:r>
          </a:p>
          <a:p>
            <a:pPr marL="228600" indent="-228600">
              <a:spcAft>
                <a:spcPts val="600"/>
              </a:spcAft>
              <a:buFont typeface="Wingdings" charset="2"/>
              <a:buChar char="§"/>
            </a:pPr>
            <a:r>
              <a:rPr lang="en-US" sz="1300" dirty="0" smtClean="0">
                <a:solidFill>
                  <a:schemeClr val="tx1">
                    <a:lumMod val="75000"/>
                    <a:lumOff val="25000"/>
                  </a:schemeClr>
                </a:solidFill>
              </a:rPr>
              <a:t>Engagement with concrete applications.</a:t>
            </a:r>
          </a:p>
          <a:p>
            <a:pPr marL="228600" indent="-228600">
              <a:spcAft>
                <a:spcPts val="600"/>
              </a:spcAft>
            </a:pPr>
            <a:r>
              <a:rPr lang="en-US" sz="1300" b="1" dirty="0" smtClean="0">
                <a:solidFill>
                  <a:schemeClr val="tx1">
                    <a:lumMod val="75000"/>
                    <a:lumOff val="25000"/>
                  </a:schemeClr>
                </a:solidFill>
              </a:rPr>
              <a:t>Partnerships</a:t>
            </a:r>
            <a:r>
              <a:rPr lang="en-US" sz="1300" b="1" dirty="0" smtClean="0">
                <a:solidFill>
                  <a:schemeClr val="tx1">
                    <a:lumMod val="75000"/>
                    <a:lumOff val="25000"/>
                  </a:schemeClr>
                </a:solidFill>
              </a:rPr>
              <a:t>:</a:t>
            </a:r>
          </a:p>
          <a:p>
            <a:pPr marL="228600" indent="-228600">
              <a:spcAft>
                <a:spcPts val="600"/>
              </a:spcAft>
              <a:buFont typeface="Wingdings" charset="2"/>
              <a:buChar char="§"/>
            </a:pPr>
            <a:r>
              <a:rPr lang="en-US" sz="1300" dirty="0" smtClean="0">
                <a:solidFill>
                  <a:schemeClr val="tx1">
                    <a:lumMod val="75000"/>
                    <a:lumOff val="25000"/>
                  </a:schemeClr>
                </a:solidFill>
              </a:rPr>
              <a:t>Building partnerships with: international data and science </a:t>
            </a:r>
            <a:r>
              <a:rPr lang="en-US" sz="1300" dirty="0" err="1" smtClean="0">
                <a:solidFill>
                  <a:schemeClr val="tx1">
                    <a:lumMod val="75000"/>
                    <a:lumOff val="25000"/>
                  </a:schemeClr>
                </a:solidFill>
              </a:rPr>
              <a:t>organisations</a:t>
            </a:r>
            <a:r>
              <a:rPr lang="en-US" sz="1300" dirty="0" smtClean="0">
                <a:solidFill>
                  <a:schemeClr val="tx1">
                    <a:lumMod val="75000"/>
                    <a:lumOff val="25000"/>
                  </a:schemeClr>
                </a:solidFill>
              </a:rPr>
              <a:t> (RDA, GO FAIR); </a:t>
            </a:r>
            <a:r>
              <a:rPr lang="en-US" sz="1300" dirty="0" smtClean="0">
                <a:solidFill>
                  <a:schemeClr val="tx1">
                    <a:lumMod val="75000"/>
                    <a:lumOff val="25000"/>
                  </a:schemeClr>
                </a:solidFill>
              </a:rPr>
              <a:t>cross-domain initiatives; research groups and </a:t>
            </a:r>
            <a:r>
              <a:rPr lang="en-US" sz="1300" dirty="0" err="1" smtClean="0">
                <a:solidFill>
                  <a:schemeClr val="tx1">
                    <a:lumMod val="75000"/>
                    <a:lumOff val="25000"/>
                  </a:schemeClr>
                </a:solidFill>
              </a:rPr>
              <a:t>centres</a:t>
            </a:r>
            <a:r>
              <a:rPr lang="en-US" sz="1300" dirty="0" smtClean="0">
                <a:solidFill>
                  <a:schemeClr val="tx1">
                    <a:lumMod val="75000"/>
                    <a:lumOff val="25000"/>
                  </a:schemeClr>
                </a:solidFill>
              </a:rPr>
              <a:t>; domain </a:t>
            </a:r>
            <a:r>
              <a:rPr lang="en-US" sz="1300" dirty="0" err="1" smtClean="0">
                <a:solidFill>
                  <a:schemeClr val="tx1">
                    <a:lumMod val="75000"/>
                    <a:lumOff val="25000"/>
                  </a:schemeClr>
                </a:solidFill>
              </a:rPr>
              <a:t>organisations</a:t>
            </a:r>
            <a:r>
              <a:rPr lang="en-US" sz="1300" dirty="0" smtClean="0">
                <a:solidFill>
                  <a:schemeClr val="tx1">
                    <a:lumMod val="75000"/>
                    <a:lumOff val="25000"/>
                  </a:schemeClr>
                </a:solidFill>
              </a:rPr>
              <a:t> etc</a:t>
            </a:r>
            <a:r>
              <a:rPr lang="en-US" sz="1300" dirty="0" smtClean="0">
                <a:solidFill>
                  <a:schemeClr val="tx1">
                    <a:lumMod val="75000"/>
                    <a:lumOff val="25000"/>
                  </a:schemeClr>
                </a:solidFill>
              </a:rPr>
              <a:t>.</a:t>
            </a:r>
          </a:p>
          <a:p>
            <a:pPr marL="228600" indent="-228600">
              <a:spcAft>
                <a:spcPts val="600"/>
              </a:spcAft>
            </a:pPr>
            <a:r>
              <a:rPr lang="en-US" sz="1300" b="1" dirty="0" smtClean="0">
                <a:solidFill>
                  <a:schemeClr val="tx1">
                    <a:lumMod val="75000"/>
                    <a:lumOff val="25000"/>
                  </a:schemeClr>
                </a:solidFill>
              </a:rPr>
              <a:t>Delivery Mechanisms</a:t>
            </a:r>
          </a:p>
          <a:p>
            <a:pPr marL="228600" indent="-228600">
              <a:spcAft>
                <a:spcPts val="600"/>
              </a:spcAft>
              <a:buFont typeface="Wingdings" charset="2"/>
              <a:buChar char="§"/>
            </a:pPr>
            <a:r>
              <a:rPr lang="en-US" sz="1300" dirty="0" smtClean="0">
                <a:solidFill>
                  <a:schemeClr val="tx1">
                    <a:lumMod val="75000"/>
                    <a:lumOff val="25000"/>
                  </a:schemeClr>
                </a:solidFill>
              </a:rPr>
              <a:t>Fund raising; </a:t>
            </a:r>
          </a:p>
          <a:p>
            <a:pPr marL="228600" indent="-228600">
              <a:spcAft>
                <a:spcPts val="600"/>
              </a:spcAft>
              <a:buFont typeface="Wingdings" charset="2"/>
              <a:buChar char="§"/>
            </a:pPr>
            <a:r>
              <a:rPr lang="en-US" sz="1300" dirty="0" smtClean="0">
                <a:solidFill>
                  <a:schemeClr val="tx1">
                    <a:lumMod val="75000"/>
                    <a:lumOff val="25000"/>
                  </a:schemeClr>
                </a:solidFill>
              </a:rPr>
              <a:t>Distributed </a:t>
            </a:r>
            <a:r>
              <a:rPr lang="en-US" sz="1300" dirty="0" err="1" smtClean="0">
                <a:solidFill>
                  <a:schemeClr val="tx1">
                    <a:lumMod val="75000"/>
                    <a:lumOff val="25000"/>
                  </a:schemeClr>
                </a:solidFill>
              </a:rPr>
              <a:t>programme</a:t>
            </a:r>
            <a:r>
              <a:rPr lang="en-US" sz="1300" dirty="0" smtClean="0">
                <a:solidFill>
                  <a:schemeClr val="tx1">
                    <a:lumMod val="75000"/>
                    <a:lumOff val="25000"/>
                  </a:schemeClr>
                </a:solidFill>
              </a:rPr>
              <a:t> offices;</a:t>
            </a:r>
          </a:p>
          <a:p>
            <a:pPr marL="228600" indent="-228600">
              <a:spcAft>
                <a:spcPts val="600"/>
              </a:spcAft>
              <a:buFont typeface="Wingdings" charset="2"/>
              <a:buChar char="§"/>
            </a:pPr>
            <a:r>
              <a:rPr lang="en-US" sz="1300" dirty="0" smtClean="0">
                <a:solidFill>
                  <a:schemeClr val="tx1">
                    <a:lumMod val="75000"/>
                    <a:lumOff val="25000"/>
                  </a:schemeClr>
                </a:solidFill>
              </a:rPr>
              <a:t>CODATA (and other partners) </a:t>
            </a:r>
            <a:r>
              <a:rPr lang="en-US" sz="1300" dirty="0" err="1" smtClean="0">
                <a:solidFill>
                  <a:schemeClr val="tx1">
                    <a:lumMod val="75000"/>
                    <a:lumOff val="25000"/>
                  </a:schemeClr>
                </a:solidFill>
              </a:rPr>
              <a:t>Centres</a:t>
            </a:r>
            <a:r>
              <a:rPr lang="en-US" sz="1300" dirty="0" smtClean="0">
                <a:solidFill>
                  <a:schemeClr val="tx1">
                    <a:lumMod val="75000"/>
                    <a:lumOff val="25000"/>
                  </a:schemeClr>
                </a:solidFill>
              </a:rPr>
              <a:t> of Excellence;</a:t>
            </a:r>
          </a:p>
          <a:p>
            <a:pPr marL="228600" indent="-228600">
              <a:spcAft>
                <a:spcPts val="600"/>
              </a:spcAft>
              <a:buFont typeface="Wingdings" charset="2"/>
              <a:buChar char="§"/>
            </a:pPr>
            <a:r>
              <a:rPr lang="en-US" sz="1300" dirty="0" smtClean="0">
                <a:solidFill>
                  <a:schemeClr val="tx1">
                    <a:lumMod val="75000"/>
                    <a:lumOff val="25000"/>
                  </a:schemeClr>
                </a:solidFill>
              </a:rPr>
              <a:t>Joint projects with partners; </a:t>
            </a:r>
          </a:p>
          <a:p>
            <a:pPr marL="228600" indent="-228600">
              <a:spcAft>
                <a:spcPts val="600"/>
              </a:spcAft>
              <a:buFont typeface="Wingdings" charset="2"/>
              <a:buChar char="§"/>
            </a:pPr>
            <a:r>
              <a:rPr lang="en-US" sz="1300" dirty="0" smtClean="0">
                <a:solidFill>
                  <a:schemeClr val="tx1">
                    <a:lumMod val="75000"/>
                    <a:lumOff val="25000"/>
                  </a:schemeClr>
                </a:solidFill>
              </a:rPr>
              <a:t>Contribution of effort (in kind) from partners</a:t>
            </a:r>
            <a:r>
              <a:rPr lang="en-US" sz="1300" dirty="0" smtClean="0">
                <a:solidFill>
                  <a:schemeClr val="tx1">
                    <a:lumMod val="75000"/>
                    <a:lumOff val="25000"/>
                  </a:schemeClr>
                </a:solidFill>
              </a:rPr>
              <a: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extBox 6"/>
          <p:cNvSpPr txBox="1"/>
          <p:nvPr/>
        </p:nvSpPr>
        <p:spPr>
          <a:xfrm>
            <a:off x="-102" y="0"/>
            <a:ext cx="9144000" cy="461665"/>
          </a:xfrm>
          <a:prstGeom prst="rect">
            <a:avLst/>
          </a:prstGeom>
          <a:noFill/>
        </p:spPr>
        <p:txBody>
          <a:bodyPr wrap="square" rtlCol="0">
            <a:spAutoFit/>
          </a:bodyPr>
          <a:lstStyle/>
          <a:p>
            <a:pPr lvl="0" algn="ctr"/>
            <a:r>
              <a:rPr lang="en-GB" sz="2400" b="1" kern="0" dirty="0" smtClean="0">
                <a:solidFill>
                  <a:srgbClr val="0D0D0D"/>
                </a:solidFill>
              </a:rPr>
              <a:t>A Decadal Programme</a:t>
            </a:r>
            <a:r>
              <a:rPr lang="en-GB" sz="2400" b="1" kern="0" dirty="0" smtClean="0">
                <a:solidFill>
                  <a:srgbClr val="0D0D0D"/>
                </a:solidFill>
              </a:rPr>
              <a:t>: making data work for cross domain challenges </a:t>
            </a:r>
            <a:endParaRPr lang="en-US" sz="2400" b="1" kern="0" dirty="0" smtClean="0">
              <a:solidFill>
                <a:srgbClr val="0D0D0D"/>
              </a:solidFill>
            </a:endParaRPr>
          </a:p>
        </p:txBody>
      </p:sp>
      <p:sp>
        <p:nvSpPr>
          <p:cNvPr id="9"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 name="Google Shape;2482;p189"/>
          <p:cNvPicPr preferRelativeResize="0">
            <a:picLocks noChangeAspect="1"/>
          </p:cNvPicPr>
          <p:nvPr/>
        </p:nvPicPr>
        <p:blipFill rotWithShape="1">
          <a:blip r:embed="rId2">
            <a:alphaModFix/>
          </a:blip>
          <a:srcRect/>
          <a:stretch/>
        </p:blipFill>
        <p:spPr>
          <a:xfrm>
            <a:off x="6806293" y="4444029"/>
            <a:ext cx="2337605" cy="648000"/>
          </a:xfrm>
          <a:prstGeom prst="rect">
            <a:avLst/>
          </a:prstGeom>
          <a:noFill/>
          <a:ln>
            <a:noFill/>
          </a:ln>
        </p:spPr>
      </p:pic>
      <p:pic>
        <p:nvPicPr>
          <p:cNvPr id="13" name="Picture 12" descr="CDT_logo-sub_white@3x.png"/>
          <p:cNvPicPr>
            <a:picLocks noChangeAspect="1"/>
          </p:cNvPicPr>
          <p:nvPr/>
        </p:nvPicPr>
        <p:blipFill>
          <a:blip r:embed="rId3"/>
          <a:stretch>
            <a:fillRect/>
          </a:stretch>
        </p:blipFill>
        <p:spPr>
          <a:xfrm>
            <a:off x="42880" y="4405833"/>
            <a:ext cx="1635165" cy="720000"/>
          </a:xfrm>
          <a:prstGeom prst="rect">
            <a:avLst/>
          </a:prstGeom>
        </p:spPr>
      </p:pic>
      <p:pic>
        <p:nvPicPr>
          <p:cNvPr id="16" name="Picture 15" descr="mostafa-meraji-VCH2eiJjsBc-unsplash-2880x1252.jpg"/>
          <p:cNvPicPr>
            <a:picLocks noChangeAspect="1"/>
          </p:cNvPicPr>
          <p:nvPr/>
        </p:nvPicPr>
        <p:blipFill>
          <a:blip r:embed="rId4"/>
          <a:stretch>
            <a:fillRect/>
          </a:stretch>
        </p:blipFill>
        <p:spPr>
          <a:xfrm>
            <a:off x="-102" y="1184537"/>
            <a:ext cx="9144000" cy="3975100"/>
          </a:xfrm>
          <a:prstGeom prst="rect">
            <a:avLst/>
          </a:prstGeom>
        </p:spPr>
      </p:pic>
      <p:sp>
        <p:nvSpPr>
          <p:cNvPr id="17" name="TextBox 16"/>
          <p:cNvSpPr txBox="1"/>
          <p:nvPr/>
        </p:nvSpPr>
        <p:spPr>
          <a:xfrm>
            <a:off x="-102" y="480908"/>
            <a:ext cx="9144000" cy="523220"/>
          </a:xfrm>
          <a:prstGeom prst="rect">
            <a:avLst/>
          </a:prstGeom>
          <a:noFill/>
        </p:spPr>
        <p:txBody>
          <a:bodyPr wrap="square" rtlCol="0">
            <a:spAutoFit/>
          </a:bodyPr>
          <a:lstStyle/>
          <a:p>
            <a:pPr marL="358775" indent="-358775">
              <a:buFont typeface="Wingdings" charset="2"/>
              <a:buChar char="§"/>
            </a:pPr>
            <a:r>
              <a:rPr lang="en-GB" sz="1400" dirty="0" smtClean="0"/>
              <a:t>Aim is to launch the programme at the ISC GA and associated events ‘Global Knowledge Forum’ in Oman, 10-14 October </a:t>
            </a:r>
            <a:r>
              <a:rPr lang="en-GB" sz="1400" dirty="0" smtClean="0"/>
              <a:t>2021: </a:t>
            </a:r>
            <a:r>
              <a:rPr lang="en-US" sz="1400" dirty="0" smtClean="0">
                <a:hlinkClick r:id="rId5"/>
              </a:rPr>
              <a:t>https://council.science/about-us/governance/general-assembly/</a:t>
            </a:r>
            <a:r>
              <a:rPr lang="en-US" sz="1400" dirty="0" smtClean="0">
                <a:hlinkClick r:id="rId5"/>
              </a:rPr>
              <a:t>muscatassembly</a:t>
            </a:r>
            <a:r>
              <a:rPr lang="en-US" sz="1400" dirty="0" smtClean="0"/>
              <a:t> </a:t>
            </a:r>
            <a:endParaRPr lang="en-GB" sz="14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descr="CDT_logo-sub_white@3x.png"/>
          <p:cNvPicPr>
            <a:picLocks noChangeAspect="1"/>
          </p:cNvPicPr>
          <p:nvPr/>
        </p:nvPicPr>
        <p:blipFill>
          <a:blip r:embed="rId2"/>
          <a:stretch>
            <a:fillRect/>
          </a:stretch>
        </p:blipFill>
        <p:spPr>
          <a:xfrm>
            <a:off x="42880" y="4405833"/>
            <a:ext cx="1635165" cy="720000"/>
          </a:xfrm>
          <a:prstGeom prst="rect">
            <a:avLst/>
          </a:prstGeom>
        </p:spPr>
      </p:pic>
      <p:cxnSp>
        <p:nvCxnSpPr>
          <p:cNvPr id="7" name="Straight Connector 6"/>
          <p:cNvCxnSpPr/>
          <p:nvPr/>
        </p:nvCxnSpPr>
        <p:spPr>
          <a:xfrm rot="5400000">
            <a:off x="2787053" y="2343880"/>
            <a:ext cx="3588540" cy="36038"/>
          </a:xfrm>
          <a:prstGeom prst="line">
            <a:avLst/>
          </a:prstGeom>
          <a:ln w="38100" cap="flat" cmpd="sng" algn="ctr">
            <a:solidFill>
              <a:schemeClr val="tx1">
                <a:lumMod val="65000"/>
                <a:lumOff val="3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465550" y="2343880"/>
            <a:ext cx="3588540" cy="36038"/>
          </a:xfrm>
          <a:prstGeom prst="line">
            <a:avLst/>
          </a:prstGeom>
          <a:ln w="38100" cap="flat" cmpd="sng" algn="ctr">
            <a:solidFill>
              <a:schemeClr val="tx1">
                <a:lumMod val="65000"/>
                <a:lumOff val="3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5115166" y="2343880"/>
            <a:ext cx="3588540" cy="36038"/>
          </a:xfrm>
          <a:prstGeom prst="line">
            <a:avLst/>
          </a:prstGeom>
          <a:ln w="38100" cap="flat" cmpd="sng" algn="ctr">
            <a:solidFill>
              <a:schemeClr val="tx1">
                <a:lumMod val="65000"/>
                <a:lumOff val="3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101" y="0"/>
            <a:ext cx="2277942" cy="567629"/>
          </a:xfrm>
          <a:prstGeom prst="rect">
            <a:avLst/>
          </a:prstGeom>
        </p:spPr>
        <p:txBody>
          <a:bodyPr vert="horz" lIns="91440" tIns="45720" rIns="91440" bIns="45720" rtlCol="0" anchor="ctr">
            <a:noAutofit/>
          </a:bodyPr>
          <a:lstStyle/>
          <a:p>
            <a:pPr marR="0" lvl="0" algn="ctr" defTabSz="457200" rtl="0" eaLnBrk="1" fontAlgn="auto" latinLnBrk="0" hangingPunct="1">
              <a:lnSpc>
                <a:spcPct val="100000"/>
              </a:lnSpc>
              <a:spcBef>
                <a:spcPct val="20000"/>
              </a:spcBef>
              <a:spcAft>
                <a:spcPts val="0"/>
              </a:spcAft>
              <a:buClrTx/>
              <a:buSzTx/>
              <a:buFont typeface="Arial"/>
              <a:buNone/>
              <a:tabLst/>
              <a:defRPr/>
            </a:pPr>
            <a:r>
              <a:rPr kumimoji="0" lang="en-GB" sz="2000" b="1" i="0" u="none" strike="noStrike" kern="1200" cap="none" spc="0" normalizeH="0" baseline="0" noProof="0" dirty="0" smtClean="0">
                <a:ln>
                  <a:noFill/>
                </a:ln>
                <a:solidFill>
                  <a:schemeClr val="tx2"/>
                </a:solidFill>
                <a:effectLst/>
                <a:uLnTx/>
                <a:uFillTx/>
                <a:latin typeface="+mn-lt"/>
                <a:ea typeface="+mn-ea"/>
                <a:cs typeface="+mn-cs"/>
              </a:rPr>
              <a:t>Data Policies</a:t>
            </a:r>
            <a:endParaRPr kumimoji="0" lang="en-GB" sz="2000" b="1" i="0" u="none" strike="noStrike" kern="1200" cap="none" spc="0" normalizeH="0" baseline="0" noProof="0" dirty="0">
              <a:ln>
                <a:noFill/>
              </a:ln>
              <a:solidFill>
                <a:schemeClr val="tx2"/>
              </a:solidFill>
              <a:effectLst/>
              <a:uLnTx/>
              <a:uFillTx/>
              <a:latin typeface="+mn-lt"/>
              <a:ea typeface="+mn-ea"/>
              <a:cs typeface="+mn-cs"/>
            </a:endParaRPr>
          </a:p>
        </p:txBody>
      </p:sp>
      <p:sp>
        <p:nvSpPr>
          <p:cNvPr id="13" name="Content Placeholder 2"/>
          <p:cNvSpPr txBox="1">
            <a:spLocks/>
          </p:cNvSpPr>
          <p:nvPr/>
        </p:nvSpPr>
        <p:spPr>
          <a:xfrm>
            <a:off x="2285362" y="0"/>
            <a:ext cx="2277942" cy="567629"/>
          </a:xfrm>
          <a:prstGeom prst="rect">
            <a:avLst/>
          </a:prstGeom>
        </p:spPr>
        <p:txBody>
          <a:bodyPr vert="horz" lIns="91440" tIns="45720" rIns="91440" bIns="45720" rtlCol="0" anchor="ctr">
            <a:noAutofit/>
          </a:bodyPr>
          <a:lstStyle/>
          <a:p>
            <a:pPr marR="0" lvl="0" algn="ctr" defTabSz="457200" rtl="0" eaLnBrk="1" fontAlgn="auto" latinLnBrk="0" hangingPunct="1">
              <a:lnSpc>
                <a:spcPct val="100000"/>
              </a:lnSpc>
              <a:spcBef>
                <a:spcPct val="20000"/>
              </a:spcBef>
              <a:spcAft>
                <a:spcPts val="0"/>
              </a:spcAft>
              <a:buClrTx/>
              <a:buSzTx/>
              <a:buFont typeface="Arial"/>
              <a:buNone/>
              <a:tabLst/>
              <a:defRPr/>
            </a:pPr>
            <a:r>
              <a:rPr kumimoji="0" lang="en-GB" sz="2000" b="1" i="0" u="none" strike="noStrike" kern="1200" cap="none" spc="0" normalizeH="0" baseline="0" noProof="0" dirty="0" smtClean="0">
                <a:ln>
                  <a:noFill/>
                </a:ln>
                <a:solidFill>
                  <a:schemeClr val="accent2"/>
                </a:solidFill>
                <a:effectLst/>
                <a:uLnTx/>
                <a:uFillTx/>
                <a:latin typeface="+mn-lt"/>
                <a:ea typeface="+mn-ea"/>
                <a:cs typeface="+mn-cs"/>
              </a:rPr>
              <a:t>Data Science</a:t>
            </a:r>
            <a:endParaRPr kumimoji="0" lang="en-GB" sz="2000" b="1" i="0" u="none" strike="noStrike" kern="1200" cap="none" spc="0" normalizeH="0" baseline="0" noProof="0" dirty="0">
              <a:ln>
                <a:noFill/>
              </a:ln>
              <a:solidFill>
                <a:schemeClr val="accent2"/>
              </a:solidFill>
              <a:effectLst/>
              <a:uLnTx/>
              <a:uFillTx/>
              <a:latin typeface="+mn-lt"/>
              <a:ea typeface="+mn-ea"/>
              <a:cs typeface="+mn-cs"/>
            </a:endParaRPr>
          </a:p>
        </p:txBody>
      </p:sp>
      <p:sp>
        <p:nvSpPr>
          <p:cNvPr id="14" name="Content Placeholder 2"/>
          <p:cNvSpPr txBox="1">
            <a:spLocks/>
          </p:cNvSpPr>
          <p:nvPr/>
        </p:nvSpPr>
        <p:spPr>
          <a:xfrm>
            <a:off x="4649513" y="0"/>
            <a:ext cx="2277942" cy="567629"/>
          </a:xfrm>
          <a:prstGeom prst="rect">
            <a:avLst/>
          </a:prstGeom>
        </p:spPr>
        <p:txBody>
          <a:bodyPr vert="horz" lIns="91440" tIns="45720" rIns="91440" bIns="45720" rtlCol="0" anchor="ctr">
            <a:noAutofit/>
          </a:bodyPr>
          <a:lstStyle/>
          <a:p>
            <a:pPr marR="0" lvl="0" algn="ctr" defTabSz="457200" rtl="0" eaLnBrk="1" fontAlgn="auto" latinLnBrk="0" hangingPunct="1">
              <a:lnSpc>
                <a:spcPct val="100000"/>
              </a:lnSpc>
              <a:spcBef>
                <a:spcPct val="20000"/>
              </a:spcBef>
              <a:spcAft>
                <a:spcPts val="0"/>
              </a:spcAft>
              <a:buClrTx/>
              <a:buSzTx/>
              <a:buFont typeface="Arial"/>
              <a:buNone/>
              <a:tabLst/>
              <a:defRPr/>
            </a:pPr>
            <a:r>
              <a:rPr kumimoji="0" lang="en-GB" sz="2000" b="1" i="0" u="none" strike="noStrike" kern="1200" cap="none" spc="0" normalizeH="0" baseline="0" noProof="0" dirty="0" smtClean="0">
                <a:ln>
                  <a:noFill/>
                </a:ln>
                <a:solidFill>
                  <a:schemeClr val="accent3"/>
                </a:solidFill>
                <a:effectLst/>
                <a:uLnTx/>
                <a:uFillTx/>
                <a:latin typeface="+mn-lt"/>
                <a:ea typeface="+mn-ea"/>
                <a:cs typeface="+mn-cs"/>
              </a:rPr>
              <a:t>Data Skills</a:t>
            </a:r>
            <a:endParaRPr kumimoji="0" lang="en-GB" sz="2000" b="1" i="0" u="none" strike="noStrike" kern="1200" cap="none" spc="0" normalizeH="0" baseline="0" noProof="0" dirty="0">
              <a:ln>
                <a:noFill/>
              </a:ln>
              <a:solidFill>
                <a:schemeClr val="accent3"/>
              </a:solidFill>
              <a:effectLst/>
              <a:uLnTx/>
              <a:uFillTx/>
              <a:latin typeface="+mn-lt"/>
              <a:ea typeface="+mn-ea"/>
              <a:cs typeface="+mn-cs"/>
            </a:endParaRPr>
          </a:p>
        </p:txBody>
      </p:sp>
      <p:sp>
        <p:nvSpPr>
          <p:cNvPr id="15" name="Content Placeholder 2"/>
          <p:cNvSpPr txBox="1">
            <a:spLocks/>
          </p:cNvSpPr>
          <p:nvPr/>
        </p:nvSpPr>
        <p:spPr>
          <a:xfrm>
            <a:off x="6927456" y="0"/>
            <a:ext cx="2216544" cy="567629"/>
          </a:xfrm>
          <a:prstGeom prst="rect">
            <a:avLst/>
          </a:prstGeom>
        </p:spPr>
        <p:txBody>
          <a:bodyPr vert="horz" lIns="91440" tIns="45720" rIns="91440" bIns="45720" rtlCol="0" anchor="ctr">
            <a:noAutofit/>
          </a:bodyPr>
          <a:lstStyle/>
          <a:p>
            <a:pPr marR="0" lvl="0" algn="ctr" defTabSz="457200" rtl="0" eaLnBrk="1" fontAlgn="auto" latinLnBrk="0" hangingPunct="1">
              <a:lnSpc>
                <a:spcPct val="100000"/>
              </a:lnSpc>
              <a:spcBef>
                <a:spcPct val="20000"/>
              </a:spcBef>
              <a:spcAft>
                <a:spcPts val="0"/>
              </a:spcAft>
              <a:buClrTx/>
              <a:buSzTx/>
              <a:buFont typeface="Arial"/>
              <a:buNone/>
              <a:tabLst/>
              <a:defRPr/>
            </a:pPr>
            <a:r>
              <a:rPr kumimoji="0" lang="en-GB" sz="2000" b="1" i="0" u="none" strike="noStrike" kern="1200" cap="none" spc="0" normalizeH="0" baseline="0" noProof="0" dirty="0" smtClean="0">
                <a:ln>
                  <a:noFill/>
                </a:ln>
                <a:solidFill>
                  <a:schemeClr val="accent4"/>
                </a:solidFill>
                <a:effectLst/>
                <a:uLnTx/>
                <a:uFillTx/>
                <a:latin typeface="+mn-lt"/>
                <a:ea typeface="+mn-ea"/>
                <a:cs typeface="+mn-cs"/>
              </a:rPr>
              <a:t>Data Good Practices</a:t>
            </a:r>
            <a:endParaRPr kumimoji="0" lang="en-GB" sz="2000" b="1" i="0" u="none" strike="noStrike" kern="1200" cap="none" spc="0" normalizeH="0" baseline="0" noProof="0" dirty="0">
              <a:ln>
                <a:noFill/>
              </a:ln>
              <a:solidFill>
                <a:schemeClr val="accent4"/>
              </a:solidFill>
              <a:effectLst/>
              <a:uLnTx/>
              <a:uFillTx/>
              <a:latin typeface="+mn-lt"/>
              <a:ea typeface="+mn-ea"/>
              <a:cs typeface="+mn-cs"/>
            </a:endParaRPr>
          </a:p>
        </p:txBody>
      </p:sp>
      <p:pic>
        <p:nvPicPr>
          <p:cNvPr id="16" name="Picture 15" descr="Open Data Accord.jpg"/>
          <p:cNvPicPr>
            <a:picLocks noChangeAspect="1"/>
          </p:cNvPicPr>
          <p:nvPr/>
        </p:nvPicPr>
        <p:blipFill>
          <a:blip r:embed="rId3"/>
          <a:stretch>
            <a:fillRect/>
          </a:stretch>
        </p:blipFill>
        <p:spPr>
          <a:xfrm>
            <a:off x="1605359" y="1243833"/>
            <a:ext cx="636442" cy="900000"/>
          </a:xfrm>
          <a:prstGeom prst="rect">
            <a:avLst/>
          </a:prstGeom>
        </p:spPr>
      </p:pic>
      <p:pic>
        <p:nvPicPr>
          <p:cNvPr id="18" name="Picture 17" descr="GEO Benefits of Open Data Sharing.jpg"/>
          <p:cNvPicPr>
            <a:picLocks noChangeAspect="1"/>
          </p:cNvPicPr>
          <p:nvPr/>
        </p:nvPicPr>
        <p:blipFill>
          <a:blip r:embed="rId4"/>
          <a:stretch>
            <a:fillRect/>
          </a:stretch>
        </p:blipFill>
        <p:spPr>
          <a:xfrm>
            <a:off x="49826" y="1713075"/>
            <a:ext cx="634978" cy="900000"/>
          </a:xfrm>
          <a:prstGeom prst="rect">
            <a:avLst/>
          </a:prstGeom>
        </p:spPr>
      </p:pic>
      <p:pic>
        <p:nvPicPr>
          <p:cNvPr id="19" name="Picture 18" descr="OECD-CODATA-Business_Models_Report.png"/>
          <p:cNvPicPr>
            <a:picLocks noChangeAspect="1"/>
          </p:cNvPicPr>
          <p:nvPr/>
        </p:nvPicPr>
        <p:blipFill>
          <a:blip r:embed="rId5"/>
          <a:stretch>
            <a:fillRect/>
          </a:stretch>
        </p:blipFill>
        <p:spPr>
          <a:xfrm>
            <a:off x="849076" y="726486"/>
            <a:ext cx="636442" cy="900000"/>
          </a:xfrm>
          <a:prstGeom prst="rect">
            <a:avLst/>
          </a:prstGeom>
        </p:spPr>
      </p:pic>
      <p:pic>
        <p:nvPicPr>
          <p:cNvPr id="20" name="Picture 19" descr="Turning FAIR into Reality-Cover.jpg"/>
          <p:cNvPicPr>
            <a:picLocks noChangeAspect="1"/>
          </p:cNvPicPr>
          <p:nvPr/>
        </p:nvPicPr>
        <p:blipFill>
          <a:blip r:embed="rId6"/>
          <a:stretch>
            <a:fillRect/>
          </a:stretch>
        </p:blipFill>
        <p:spPr>
          <a:xfrm>
            <a:off x="52731" y="567629"/>
            <a:ext cx="633537" cy="900000"/>
          </a:xfrm>
          <a:prstGeom prst="rect">
            <a:avLst/>
          </a:prstGeom>
          <a:ln>
            <a:solidFill>
              <a:schemeClr val="bg1">
                <a:lumMod val="65000"/>
              </a:schemeClr>
            </a:solidFill>
          </a:ln>
        </p:spPr>
      </p:pic>
      <p:sp>
        <p:nvSpPr>
          <p:cNvPr id="22" name="TextBox 21"/>
          <p:cNvSpPr txBox="1"/>
          <p:nvPr/>
        </p:nvSpPr>
        <p:spPr>
          <a:xfrm>
            <a:off x="91215" y="2871166"/>
            <a:ext cx="2026117" cy="1477328"/>
          </a:xfrm>
          <a:prstGeom prst="rect">
            <a:avLst/>
          </a:prstGeom>
          <a:noFill/>
        </p:spPr>
        <p:txBody>
          <a:bodyPr wrap="square" rtlCol="0">
            <a:spAutoFit/>
          </a:bodyPr>
          <a:lstStyle/>
          <a:p>
            <a:pPr marL="87313" indent="-87313">
              <a:buFont typeface="Wingdings" charset="2"/>
              <a:buChar char="§"/>
            </a:pPr>
            <a:r>
              <a:rPr lang="en-GB" sz="1000" dirty="0" smtClean="0"/>
              <a:t>CODATA Data Policy Committee </a:t>
            </a:r>
            <a:r>
              <a:rPr lang="en-US" sz="1000" u="sng" dirty="0" smtClean="0">
                <a:solidFill>
                  <a:srgbClr val="4F81BD"/>
                </a:solidFill>
              </a:rPr>
              <a:t>http://</a:t>
            </a:r>
            <a:r>
              <a:rPr lang="en-US" sz="1000" u="sng" dirty="0" err="1" smtClean="0">
                <a:solidFill>
                  <a:srgbClr val="4F81BD"/>
                </a:solidFill>
              </a:rPr>
              <a:t>bit.ly</a:t>
            </a:r>
            <a:r>
              <a:rPr lang="en-US" sz="1000" u="sng" dirty="0" smtClean="0">
                <a:solidFill>
                  <a:srgbClr val="4F81BD"/>
                </a:solidFill>
              </a:rPr>
              <a:t>/data-policy-committee</a:t>
            </a:r>
            <a:r>
              <a:rPr lang="en-US" sz="1000" dirty="0" smtClean="0">
                <a:solidFill>
                  <a:srgbClr val="4F81BD"/>
                </a:solidFill>
              </a:rPr>
              <a:t>; </a:t>
            </a:r>
            <a:endParaRPr lang="en-US" sz="1000" dirty="0" smtClean="0">
              <a:solidFill>
                <a:schemeClr val="tx1">
                  <a:lumMod val="95000"/>
                  <a:lumOff val="5000"/>
                </a:schemeClr>
              </a:solidFill>
            </a:endParaRPr>
          </a:p>
          <a:p>
            <a:pPr marL="87313" indent="-87313">
              <a:buFont typeface="Wingdings" charset="2"/>
              <a:buChar char="§"/>
            </a:pPr>
            <a:r>
              <a:rPr lang="en-US" sz="1000" dirty="0" smtClean="0">
                <a:solidFill>
                  <a:schemeClr val="tx1">
                    <a:lumMod val="95000"/>
                    <a:lumOff val="5000"/>
                  </a:schemeClr>
                </a:solidFill>
              </a:rPr>
              <a:t>One major policy report per year.</a:t>
            </a:r>
          </a:p>
          <a:p>
            <a:pPr marL="87313" indent="-87313">
              <a:buFont typeface="Wingdings" charset="2"/>
              <a:buChar char="§"/>
            </a:pPr>
            <a:r>
              <a:rPr lang="en-US" sz="1000" dirty="0" smtClean="0">
                <a:solidFill>
                  <a:schemeClr val="tx1">
                    <a:lumMod val="95000"/>
                    <a:lumOff val="5000"/>
                  </a:schemeClr>
                </a:solidFill>
              </a:rPr>
              <a:t>20-Year Review of GBIF currently underway. </a:t>
            </a:r>
          </a:p>
          <a:p>
            <a:pPr marL="87313" indent="-87313">
              <a:buFont typeface="Wingdings" charset="2"/>
              <a:buChar char="§"/>
            </a:pPr>
            <a:r>
              <a:rPr lang="en-US" sz="1000" dirty="0" smtClean="0">
                <a:solidFill>
                  <a:schemeClr val="tx1">
                    <a:lumMod val="95000"/>
                    <a:lumOff val="5000"/>
                  </a:schemeClr>
                </a:solidFill>
              </a:rPr>
              <a:t>New Centre of Excellence in Data for Society being set up at University of Arizona.</a:t>
            </a:r>
            <a:endParaRPr lang="fr-FR" sz="1000" dirty="0" smtClean="0">
              <a:solidFill>
                <a:srgbClr val="4F81BD"/>
              </a:solidFill>
            </a:endParaRPr>
          </a:p>
        </p:txBody>
      </p:sp>
      <p:pic>
        <p:nvPicPr>
          <p:cNvPr id="27" name="Picture 26" descr="GBIF-2015-full-stacked.png"/>
          <p:cNvPicPr>
            <a:picLocks noChangeAspect="1"/>
          </p:cNvPicPr>
          <p:nvPr/>
        </p:nvPicPr>
        <p:blipFill>
          <a:blip r:embed="rId7"/>
          <a:stretch>
            <a:fillRect/>
          </a:stretch>
        </p:blipFill>
        <p:spPr>
          <a:xfrm>
            <a:off x="868318" y="2163075"/>
            <a:ext cx="1186063" cy="571067"/>
          </a:xfrm>
          <a:prstGeom prst="rect">
            <a:avLst/>
          </a:prstGeom>
        </p:spPr>
      </p:pic>
      <p:pic>
        <p:nvPicPr>
          <p:cNvPr id="29" name="Picture 28" descr="Ubiquity Logo.png"/>
          <p:cNvPicPr>
            <a:picLocks noChangeAspect="1"/>
          </p:cNvPicPr>
          <p:nvPr/>
        </p:nvPicPr>
        <p:blipFill>
          <a:blip r:embed="rId8"/>
          <a:stretch>
            <a:fillRect/>
          </a:stretch>
        </p:blipFill>
        <p:spPr>
          <a:xfrm>
            <a:off x="2397133" y="615213"/>
            <a:ext cx="999243" cy="208451"/>
          </a:xfrm>
          <a:prstGeom prst="rect">
            <a:avLst/>
          </a:prstGeom>
        </p:spPr>
      </p:pic>
      <p:pic>
        <p:nvPicPr>
          <p:cNvPr id="30" name="Picture 29" descr="dsj_cover.jpg"/>
          <p:cNvPicPr>
            <a:picLocks noChangeAspect="1"/>
          </p:cNvPicPr>
          <p:nvPr/>
        </p:nvPicPr>
        <p:blipFill>
          <a:blip r:embed="rId9"/>
          <a:stretch>
            <a:fillRect/>
          </a:stretch>
        </p:blipFill>
        <p:spPr>
          <a:xfrm>
            <a:off x="3580614" y="620655"/>
            <a:ext cx="826013" cy="1086208"/>
          </a:xfrm>
          <a:prstGeom prst="rect">
            <a:avLst/>
          </a:prstGeom>
        </p:spPr>
      </p:pic>
      <p:pic>
        <p:nvPicPr>
          <p:cNvPr id="31" name="Picture 30" descr="18-05-14-HODSON-AOSP FRAMEWORK AND ROADMAP FOR OPEN SCIENCE INFRASTRUCTURE.jpg"/>
          <p:cNvPicPr>
            <a:picLocks noChangeAspect="1"/>
          </p:cNvPicPr>
          <p:nvPr/>
        </p:nvPicPr>
        <p:blipFill>
          <a:blip r:embed="rId10"/>
          <a:stretch>
            <a:fillRect/>
          </a:stretch>
        </p:blipFill>
        <p:spPr>
          <a:xfrm>
            <a:off x="2397134" y="1160870"/>
            <a:ext cx="1686884" cy="1265163"/>
          </a:xfrm>
          <a:prstGeom prst="rect">
            <a:avLst/>
          </a:prstGeom>
        </p:spPr>
      </p:pic>
      <p:pic>
        <p:nvPicPr>
          <p:cNvPr id="32" name="Picture 31" descr="beijing_conference_header2019.png"/>
          <p:cNvPicPr>
            <a:picLocks noChangeAspect="1"/>
          </p:cNvPicPr>
          <p:nvPr/>
        </p:nvPicPr>
        <p:blipFill>
          <a:blip r:embed="rId11"/>
          <a:stretch>
            <a:fillRect/>
          </a:stretch>
        </p:blipFill>
        <p:spPr>
          <a:xfrm>
            <a:off x="2397133" y="2717202"/>
            <a:ext cx="2088000" cy="530357"/>
          </a:xfrm>
          <a:prstGeom prst="rect">
            <a:avLst/>
          </a:prstGeom>
        </p:spPr>
      </p:pic>
      <p:sp>
        <p:nvSpPr>
          <p:cNvPr id="33" name="TextBox 32"/>
          <p:cNvSpPr txBox="1"/>
          <p:nvPr/>
        </p:nvSpPr>
        <p:spPr>
          <a:xfrm>
            <a:off x="2397134" y="3422288"/>
            <a:ext cx="2026117" cy="861774"/>
          </a:xfrm>
          <a:prstGeom prst="rect">
            <a:avLst/>
          </a:prstGeom>
          <a:noFill/>
        </p:spPr>
        <p:txBody>
          <a:bodyPr wrap="square" rtlCol="0">
            <a:spAutoFit/>
          </a:bodyPr>
          <a:lstStyle/>
          <a:p>
            <a:pPr marL="87313" indent="-87313">
              <a:buFont typeface="Wingdings" charset="2"/>
              <a:buChar char="§"/>
            </a:pPr>
            <a:r>
              <a:rPr lang="en-GB" sz="1000" dirty="0" smtClean="0"/>
              <a:t>Data Science Journal: </a:t>
            </a:r>
            <a:r>
              <a:rPr lang="en-US" sz="1000" b="1" u="sng" dirty="0" smtClean="0">
                <a:solidFill>
                  <a:schemeClr val="accent1"/>
                </a:solidFill>
              </a:rPr>
              <a:t>https://</a:t>
            </a:r>
            <a:r>
              <a:rPr lang="en-US" sz="1000" b="1" u="sng" dirty="0" err="1" smtClean="0">
                <a:solidFill>
                  <a:schemeClr val="accent1"/>
                </a:solidFill>
              </a:rPr>
              <a:t>datascience.codata.org</a:t>
            </a:r>
            <a:r>
              <a:rPr lang="en-US" sz="1000" b="1" u="sng" dirty="0" smtClean="0">
                <a:solidFill>
                  <a:schemeClr val="accent1"/>
                </a:solidFill>
              </a:rPr>
              <a:t>/ </a:t>
            </a:r>
          </a:p>
          <a:p>
            <a:pPr marL="87313" indent="-87313">
              <a:buFont typeface="Wingdings" charset="2"/>
              <a:buChar char="§"/>
            </a:pPr>
            <a:r>
              <a:rPr lang="en-US" sz="1000" dirty="0" smtClean="0">
                <a:solidFill>
                  <a:schemeClr val="tx1">
                    <a:lumMod val="95000"/>
                    <a:lumOff val="5000"/>
                  </a:schemeClr>
                </a:solidFill>
              </a:rPr>
              <a:t>International Data Week and CODATA Conference series.</a:t>
            </a:r>
          </a:p>
          <a:p>
            <a:pPr marL="87313" indent="-87313">
              <a:buFont typeface="Wingdings" charset="2"/>
              <a:buChar char="§"/>
            </a:pPr>
            <a:r>
              <a:rPr lang="en-US" sz="1000" dirty="0" smtClean="0">
                <a:solidFill>
                  <a:schemeClr val="tx1">
                    <a:lumMod val="95000"/>
                    <a:lumOff val="5000"/>
                  </a:schemeClr>
                </a:solidFill>
              </a:rPr>
              <a:t>Task Groups and Working Groups.</a:t>
            </a:r>
          </a:p>
        </p:txBody>
      </p:sp>
      <p:pic>
        <p:nvPicPr>
          <p:cNvPr id="35" name="Picture 34" descr="GO-FAIR.jpg"/>
          <p:cNvPicPr>
            <a:picLocks noChangeAspect="1"/>
          </p:cNvPicPr>
          <p:nvPr/>
        </p:nvPicPr>
        <p:blipFill>
          <a:blip r:embed="rId12"/>
          <a:stretch>
            <a:fillRect/>
          </a:stretch>
        </p:blipFill>
        <p:spPr>
          <a:xfrm>
            <a:off x="4705173" y="601413"/>
            <a:ext cx="1080000" cy="354554"/>
          </a:xfrm>
          <a:prstGeom prst="rect">
            <a:avLst/>
          </a:prstGeom>
        </p:spPr>
      </p:pic>
      <p:pic>
        <p:nvPicPr>
          <p:cNvPr id="36" name="Picture 35" descr="beijing_big_data_header.png"/>
          <p:cNvPicPr>
            <a:picLocks noChangeAspect="1"/>
          </p:cNvPicPr>
          <p:nvPr/>
        </p:nvPicPr>
        <p:blipFill>
          <a:blip r:embed="rId13"/>
          <a:stretch>
            <a:fillRect/>
          </a:stretch>
        </p:blipFill>
        <p:spPr>
          <a:xfrm>
            <a:off x="4657068" y="2681887"/>
            <a:ext cx="2160000" cy="556051"/>
          </a:xfrm>
          <a:prstGeom prst="rect">
            <a:avLst/>
          </a:prstGeom>
        </p:spPr>
      </p:pic>
      <p:pic>
        <p:nvPicPr>
          <p:cNvPr id="37" name="Picture 36" descr="codata-china-logo.jpg"/>
          <p:cNvPicPr>
            <a:picLocks noChangeAspect="1"/>
          </p:cNvPicPr>
          <p:nvPr/>
        </p:nvPicPr>
        <p:blipFill>
          <a:blip r:embed="rId14"/>
          <a:stretch>
            <a:fillRect/>
          </a:stretch>
        </p:blipFill>
        <p:spPr>
          <a:xfrm>
            <a:off x="4747960" y="1653456"/>
            <a:ext cx="487170" cy="405975"/>
          </a:xfrm>
          <a:prstGeom prst="rect">
            <a:avLst/>
          </a:prstGeom>
        </p:spPr>
      </p:pic>
      <p:pic>
        <p:nvPicPr>
          <p:cNvPr id="38" name="Picture 37" descr="Chinese_Academy_of_Sciences_logo-300x279.jpg"/>
          <p:cNvPicPr>
            <a:picLocks noChangeAspect="1"/>
          </p:cNvPicPr>
          <p:nvPr/>
        </p:nvPicPr>
        <p:blipFill>
          <a:blip r:embed="rId15"/>
          <a:stretch>
            <a:fillRect/>
          </a:stretch>
        </p:blipFill>
        <p:spPr>
          <a:xfrm>
            <a:off x="5010283" y="2145860"/>
            <a:ext cx="442228" cy="411272"/>
          </a:xfrm>
          <a:prstGeom prst="rect">
            <a:avLst/>
          </a:prstGeom>
        </p:spPr>
      </p:pic>
      <p:pic>
        <p:nvPicPr>
          <p:cNvPr id="39" name="Picture 38" descr="group.jpg"/>
          <p:cNvPicPr>
            <a:picLocks noChangeAspect="1"/>
          </p:cNvPicPr>
          <p:nvPr/>
        </p:nvPicPr>
        <p:blipFill>
          <a:blip r:embed="rId16"/>
          <a:stretch>
            <a:fillRect/>
          </a:stretch>
        </p:blipFill>
        <p:spPr>
          <a:xfrm>
            <a:off x="5785173" y="2217839"/>
            <a:ext cx="867891" cy="410006"/>
          </a:xfrm>
          <a:prstGeom prst="rect">
            <a:avLst/>
          </a:prstGeom>
        </p:spPr>
      </p:pic>
      <p:pic>
        <p:nvPicPr>
          <p:cNvPr id="40" name="Picture 39" descr="28280517563_d483bb97ef_h.jpg"/>
          <p:cNvPicPr>
            <a:picLocks noChangeAspect="1"/>
          </p:cNvPicPr>
          <p:nvPr/>
        </p:nvPicPr>
        <p:blipFill>
          <a:blip r:embed="rId17"/>
          <a:stretch>
            <a:fillRect/>
          </a:stretch>
        </p:blipFill>
        <p:spPr>
          <a:xfrm>
            <a:off x="5417634" y="1105140"/>
            <a:ext cx="1399434" cy="880118"/>
          </a:xfrm>
          <a:prstGeom prst="rect">
            <a:avLst/>
          </a:prstGeom>
        </p:spPr>
      </p:pic>
      <p:pic>
        <p:nvPicPr>
          <p:cNvPr id="41" name="Picture 1"/>
          <p:cNvPicPr>
            <a:picLocks noChangeAspect="1"/>
          </p:cNvPicPr>
          <p:nvPr/>
        </p:nvPicPr>
        <p:blipFill>
          <a:blip r:embed="rId18"/>
          <a:srcRect/>
          <a:stretch>
            <a:fillRect/>
          </a:stretch>
        </p:blipFill>
        <p:spPr bwMode="auto">
          <a:xfrm>
            <a:off x="6033978" y="726486"/>
            <a:ext cx="720000" cy="198720"/>
          </a:xfrm>
          <a:prstGeom prst="rect">
            <a:avLst/>
          </a:prstGeom>
          <a:noFill/>
          <a:ln w="9525">
            <a:noFill/>
            <a:miter lim="800000"/>
            <a:headEnd/>
            <a:tailEnd/>
          </a:ln>
        </p:spPr>
      </p:pic>
      <p:sp>
        <p:nvSpPr>
          <p:cNvPr id="42" name="TextBox 41"/>
          <p:cNvSpPr txBox="1"/>
          <p:nvPr/>
        </p:nvSpPr>
        <p:spPr>
          <a:xfrm>
            <a:off x="4727861" y="3307358"/>
            <a:ext cx="2026117" cy="1015663"/>
          </a:xfrm>
          <a:prstGeom prst="rect">
            <a:avLst/>
          </a:prstGeom>
          <a:noFill/>
        </p:spPr>
        <p:txBody>
          <a:bodyPr wrap="square" rtlCol="0">
            <a:spAutoFit/>
          </a:bodyPr>
          <a:lstStyle/>
          <a:p>
            <a:pPr marL="87313" indent="-87313">
              <a:buFont typeface="Wingdings" charset="2"/>
              <a:buChar char="§"/>
            </a:pPr>
            <a:r>
              <a:rPr lang="en-GB" sz="1000" dirty="0" smtClean="0"/>
              <a:t>CODATA-RDA School of Research Data Science.</a:t>
            </a:r>
          </a:p>
          <a:p>
            <a:pPr marL="87313" indent="-87313">
              <a:buFont typeface="Wingdings" charset="2"/>
              <a:buChar char="§"/>
            </a:pPr>
            <a:r>
              <a:rPr lang="en-GB" sz="1000" dirty="0" smtClean="0">
                <a:solidFill>
                  <a:schemeClr val="tx1">
                    <a:lumMod val="95000"/>
                    <a:lumOff val="5000"/>
                  </a:schemeClr>
                </a:solidFill>
              </a:rPr>
              <a:t>CODATA China, PASTD and other training activities.</a:t>
            </a:r>
          </a:p>
          <a:p>
            <a:pPr marL="87313" indent="-87313">
              <a:buFont typeface="Wingdings" charset="2"/>
              <a:buChar char="§"/>
            </a:pPr>
            <a:r>
              <a:rPr lang="en-GB" sz="1000" dirty="0" smtClean="0">
                <a:solidFill>
                  <a:schemeClr val="tx1">
                    <a:lumMod val="95000"/>
                    <a:lumOff val="5000"/>
                  </a:schemeClr>
                </a:solidFill>
              </a:rPr>
              <a:t>#terms4FAIRskills and </a:t>
            </a:r>
            <a:r>
              <a:rPr lang="en-GB" sz="1000" dirty="0" err="1" smtClean="0">
                <a:solidFill>
                  <a:schemeClr val="tx1">
                    <a:lumMod val="95000"/>
                    <a:lumOff val="5000"/>
                  </a:schemeClr>
                </a:solidFill>
              </a:rPr>
              <a:t>FAIRsFAIR</a:t>
            </a:r>
            <a:r>
              <a:rPr lang="en-GB" sz="1000" dirty="0" smtClean="0">
                <a:solidFill>
                  <a:schemeClr val="tx1">
                    <a:lumMod val="95000"/>
                    <a:lumOff val="5000"/>
                  </a:schemeClr>
                </a:solidFill>
              </a:rPr>
              <a:t> Competence Centres.</a:t>
            </a:r>
            <a:endParaRPr lang="en-US" sz="1000" dirty="0" smtClean="0">
              <a:solidFill>
                <a:schemeClr val="tx1">
                  <a:lumMod val="95000"/>
                  <a:lumOff val="5000"/>
                </a:schemeClr>
              </a:solidFill>
            </a:endParaRPr>
          </a:p>
        </p:txBody>
      </p:sp>
      <p:pic>
        <p:nvPicPr>
          <p:cNvPr id="43" name="Picture 42" descr="FAIRSFAIR_logo_payoff_square.png"/>
          <p:cNvPicPr>
            <a:picLocks noChangeAspect="1"/>
          </p:cNvPicPr>
          <p:nvPr/>
        </p:nvPicPr>
        <p:blipFill>
          <a:blip r:embed="rId19"/>
          <a:stretch>
            <a:fillRect/>
          </a:stretch>
        </p:blipFill>
        <p:spPr>
          <a:xfrm>
            <a:off x="4658976" y="955967"/>
            <a:ext cx="629978" cy="629978"/>
          </a:xfrm>
          <a:prstGeom prst="rect">
            <a:avLst/>
          </a:prstGeom>
        </p:spPr>
      </p:pic>
      <p:pic>
        <p:nvPicPr>
          <p:cNvPr id="44" name="Picture 43" descr="AOSP Strategy Cover.jpg"/>
          <p:cNvPicPr>
            <a:picLocks noChangeAspect="1"/>
          </p:cNvPicPr>
          <p:nvPr/>
        </p:nvPicPr>
        <p:blipFill>
          <a:blip r:embed="rId20"/>
          <a:stretch>
            <a:fillRect/>
          </a:stretch>
        </p:blipFill>
        <p:spPr>
          <a:xfrm>
            <a:off x="8252982" y="726486"/>
            <a:ext cx="763730" cy="1080000"/>
          </a:xfrm>
          <a:prstGeom prst="rect">
            <a:avLst/>
          </a:prstGeom>
        </p:spPr>
      </p:pic>
      <p:pic>
        <p:nvPicPr>
          <p:cNvPr id="45" name="Picture 44" descr="Dagstuhl Workshop.png"/>
          <p:cNvPicPr>
            <a:picLocks noChangeAspect="1"/>
          </p:cNvPicPr>
          <p:nvPr/>
        </p:nvPicPr>
        <p:blipFill>
          <a:blip r:embed="rId21"/>
          <a:stretch>
            <a:fillRect/>
          </a:stretch>
        </p:blipFill>
        <p:spPr>
          <a:xfrm>
            <a:off x="7142179" y="2452643"/>
            <a:ext cx="1916084" cy="768126"/>
          </a:xfrm>
          <a:prstGeom prst="rect">
            <a:avLst/>
          </a:prstGeom>
        </p:spPr>
      </p:pic>
      <p:pic>
        <p:nvPicPr>
          <p:cNvPr id="47" name="Picture 4" descr="https://www.dagstuhl.de/Gruppenbilder/18403.01.l.jpg"/>
          <p:cNvPicPr>
            <a:picLocks noChangeAspect="1" noChangeArrowheads="1"/>
          </p:cNvPicPr>
          <p:nvPr/>
        </p:nvPicPr>
        <p:blipFill>
          <a:blip r:embed="rId22"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062776" y="726486"/>
            <a:ext cx="1037445" cy="691630"/>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48" name="Picture 47" descr="CDT_logo-CD_blue@3x-100.jpg"/>
          <p:cNvPicPr>
            <a:picLocks noChangeAspect="1"/>
          </p:cNvPicPr>
          <p:nvPr/>
        </p:nvPicPr>
        <p:blipFill>
          <a:blip r:embed="rId23"/>
          <a:stretch>
            <a:fillRect/>
          </a:stretch>
        </p:blipFill>
        <p:spPr>
          <a:xfrm>
            <a:off x="7258195" y="1553258"/>
            <a:ext cx="641025" cy="698924"/>
          </a:xfrm>
          <a:prstGeom prst="rect">
            <a:avLst/>
          </a:prstGeom>
        </p:spPr>
      </p:pic>
      <p:sp>
        <p:nvSpPr>
          <p:cNvPr id="49" name="TextBox 48"/>
          <p:cNvSpPr txBox="1"/>
          <p:nvPr/>
        </p:nvSpPr>
        <p:spPr>
          <a:xfrm>
            <a:off x="7042902" y="3422288"/>
            <a:ext cx="2026117" cy="861774"/>
          </a:xfrm>
          <a:prstGeom prst="rect">
            <a:avLst/>
          </a:prstGeom>
          <a:noFill/>
        </p:spPr>
        <p:txBody>
          <a:bodyPr wrap="square" rtlCol="0">
            <a:spAutoFit/>
          </a:bodyPr>
          <a:lstStyle/>
          <a:p>
            <a:pPr marL="87313" indent="-87313">
              <a:buFont typeface="Wingdings" charset="2"/>
              <a:buChar char="§"/>
            </a:pPr>
            <a:r>
              <a:rPr lang="en-GB" sz="1000" dirty="0" smtClean="0"/>
              <a:t>Regional Open Science Platforms</a:t>
            </a:r>
          </a:p>
          <a:p>
            <a:pPr marL="87313" indent="-87313">
              <a:buFont typeface="Wingdings" charset="2"/>
              <a:buChar char="§"/>
            </a:pPr>
            <a:r>
              <a:rPr lang="en-GB" sz="1000" dirty="0" smtClean="0"/>
              <a:t>Data Interoperability for Multi-Disciplinary Research.</a:t>
            </a:r>
          </a:p>
          <a:p>
            <a:pPr marL="87313" indent="-87313">
              <a:buFont typeface="Wingdings" charset="2"/>
              <a:buChar char="§"/>
            </a:pPr>
            <a:r>
              <a:rPr lang="en-GB" sz="1000" dirty="0" smtClean="0">
                <a:solidFill>
                  <a:schemeClr val="tx1">
                    <a:lumMod val="95000"/>
                    <a:lumOff val="5000"/>
                  </a:schemeClr>
                </a:solidFill>
              </a:rPr>
              <a:t>Survey and recommendation of good practices.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descr="CDT_logo-sub_white@3x.png"/>
          <p:cNvPicPr>
            <a:picLocks noChangeAspect="1"/>
          </p:cNvPicPr>
          <p:nvPr/>
        </p:nvPicPr>
        <p:blipFill>
          <a:blip r:embed="rId2"/>
          <a:stretch>
            <a:fillRect/>
          </a:stretch>
        </p:blipFill>
        <p:spPr>
          <a:xfrm>
            <a:off x="42880" y="4405833"/>
            <a:ext cx="1635165" cy="720000"/>
          </a:xfrm>
          <a:prstGeom prst="rect">
            <a:avLst/>
          </a:prstGeom>
        </p:spPr>
      </p:pic>
      <p:sp>
        <p:nvSpPr>
          <p:cNvPr id="7" name="TextBox 6"/>
          <p:cNvSpPr txBox="1"/>
          <p:nvPr/>
        </p:nvSpPr>
        <p:spPr>
          <a:xfrm>
            <a:off x="744380" y="0"/>
            <a:ext cx="7688274" cy="461665"/>
          </a:xfrm>
          <a:prstGeom prst="rect">
            <a:avLst/>
          </a:prstGeom>
          <a:noFill/>
        </p:spPr>
        <p:txBody>
          <a:bodyPr wrap="square" rtlCol="0">
            <a:spAutoFit/>
          </a:bodyPr>
          <a:lstStyle/>
          <a:p>
            <a:pPr lvl="0" algn="ctr"/>
            <a:r>
              <a:rPr lang="en-GB" sz="2400" b="1" kern="0" dirty="0" smtClean="0">
                <a:solidFill>
                  <a:srgbClr val="0D0D0D"/>
                </a:solidFill>
              </a:rPr>
              <a:t>Data Policy Committee</a:t>
            </a:r>
            <a:endParaRPr lang="en-US" sz="2400" b="1" kern="0" dirty="0" smtClean="0">
              <a:solidFill>
                <a:srgbClr val="0D0D0D"/>
              </a:solidFill>
            </a:endParaRPr>
          </a:p>
        </p:txBody>
      </p:sp>
      <p:sp>
        <p:nvSpPr>
          <p:cNvPr id="8" name="TextBox 7"/>
          <p:cNvSpPr txBox="1"/>
          <p:nvPr/>
        </p:nvSpPr>
        <p:spPr>
          <a:xfrm>
            <a:off x="-1" y="490528"/>
            <a:ext cx="4233445" cy="4093428"/>
          </a:xfrm>
          <a:prstGeom prst="rect">
            <a:avLst/>
          </a:prstGeom>
          <a:noFill/>
        </p:spPr>
        <p:txBody>
          <a:bodyPr wrap="square" rtlCol="0">
            <a:spAutoFit/>
          </a:bodyPr>
          <a:lstStyle/>
          <a:p>
            <a:pPr marL="182563" indent="-182563">
              <a:spcAft>
                <a:spcPts val="600"/>
              </a:spcAft>
            </a:pPr>
            <a:r>
              <a:rPr lang="en-US" sz="1600" b="1" dirty="0" smtClean="0">
                <a:solidFill>
                  <a:schemeClr val="tx1">
                    <a:lumMod val="75000"/>
                    <a:lumOff val="25000"/>
                  </a:schemeClr>
                </a:solidFill>
              </a:rPr>
              <a:t>Major Reports Since 2015</a:t>
            </a:r>
          </a:p>
          <a:p>
            <a:pPr marL="182563" indent="-182563">
              <a:spcAft>
                <a:spcPts val="600"/>
              </a:spcAft>
              <a:buFont typeface="Wingdings" charset="2"/>
              <a:buChar char="§"/>
            </a:pPr>
            <a:r>
              <a:rPr lang="en-US" sz="1200" b="1" dirty="0" smtClean="0">
                <a:solidFill>
                  <a:schemeClr val="tx1">
                    <a:lumMod val="75000"/>
                    <a:lumOff val="25000"/>
                  </a:schemeClr>
                </a:solidFill>
              </a:rPr>
              <a:t>20-Year Review of GBIF, to be published late 2019.</a:t>
            </a:r>
          </a:p>
          <a:p>
            <a:pPr marL="182563" indent="-182563">
              <a:spcAft>
                <a:spcPts val="600"/>
              </a:spcAft>
              <a:buFont typeface="Wingdings" charset="2"/>
              <a:buChar char="§"/>
            </a:pPr>
            <a:r>
              <a:rPr lang="en-US" sz="1200" dirty="0" smtClean="0">
                <a:solidFill>
                  <a:schemeClr val="tx1">
                    <a:lumMod val="75000"/>
                    <a:lumOff val="25000"/>
                  </a:schemeClr>
                </a:solidFill>
              </a:rPr>
              <a:t>European Commission Expert Group, Chaired by Simon Hodson, Turning FAIR into Reality (2018)  </a:t>
            </a:r>
            <a:r>
              <a:rPr lang="en-US" sz="1200" dirty="0" smtClean="0">
                <a:solidFill>
                  <a:schemeClr val="tx1">
                    <a:lumMod val="75000"/>
                    <a:lumOff val="25000"/>
                  </a:schemeClr>
                </a:solidFill>
                <a:hlinkClick r:id="rId3"/>
              </a:rPr>
              <a:t>https://doi.org/10.2777/1524</a:t>
            </a:r>
            <a:r>
              <a:rPr lang="en-US" sz="1200" dirty="0" smtClean="0">
                <a:solidFill>
                  <a:schemeClr val="tx1">
                    <a:lumMod val="75000"/>
                    <a:lumOff val="25000"/>
                  </a:schemeClr>
                </a:solidFill>
              </a:rPr>
              <a:t> </a:t>
            </a:r>
          </a:p>
          <a:p>
            <a:pPr marL="182563" indent="-182563">
              <a:spcAft>
                <a:spcPts val="600"/>
              </a:spcAft>
              <a:buFont typeface="Wingdings" charset="2"/>
              <a:buChar char="§"/>
            </a:pPr>
            <a:r>
              <a:rPr lang="en-US" sz="1200" dirty="0" smtClean="0">
                <a:solidFill>
                  <a:schemeClr val="tx1">
                    <a:lumMod val="75000"/>
                    <a:lumOff val="25000"/>
                  </a:schemeClr>
                </a:solidFill>
              </a:rPr>
              <a:t>Business models for sustainable research data repositories (with OECD, 2017) </a:t>
            </a:r>
            <a:r>
              <a:rPr lang="en-US" sz="1200" dirty="0" smtClean="0">
                <a:solidFill>
                  <a:schemeClr val="tx1">
                    <a:lumMod val="75000"/>
                    <a:lumOff val="25000"/>
                  </a:schemeClr>
                </a:solidFill>
                <a:hlinkClick r:id="rId4"/>
              </a:rPr>
              <a:t>https://doi.org/10.1787/302b12bb-en</a:t>
            </a:r>
            <a:r>
              <a:rPr lang="en-US" sz="1200" dirty="0" smtClean="0">
                <a:solidFill>
                  <a:schemeClr val="tx1">
                    <a:lumMod val="75000"/>
                    <a:lumOff val="25000"/>
                  </a:schemeClr>
                </a:solidFill>
              </a:rPr>
              <a:t>  </a:t>
            </a:r>
          </a:p>
          <a:p>
            <a:pPr marL="182563" indent="-182563">
              <a:spcAft>
                <a:spcPts val="600"/>
              </a:spcAft>
              <a:buFont typeface="Wingdings" charset="2"/>
              <a:buChar char="§"/>
            </a:pPr>
            <a:r>
              <a:rPr lang="en-US" sz="1200" dirty="0" smtClean="0">
                <a:solidFill>
                  <a:schemeClr val="tx1">
                    <a:lumMod val="75000"/>
                    <a:lumOff val="25000"/>
                  </a:schemeClr>
                </a:solidFill>
              </a:rPr>
              <a:t>Guidelines for the Legal Interoperability of Research Data (with RDA, 2016) </a:t>
            </a:r>
            <a:r>
              <a:rPr lang="en-US" sz="1200" dirty="0" smtClean="0">
                <a:solidFill>
                  <a:schemeClr val="tx1">
                    <a:lumMod val="75000"/>
                    <a:lumOff val="25000"/>
                  </a:schemeClr>
                </a:solidFill>
                <a:hlinkClick r:id="rId5"/>
              </a:rPr>
              <a:t>https://doi.org/10.5281/zenodo.162241</a:t>
            </a:r>
            <a:endParaRPr lang="en-US" sz="1200" dirty="0" smtClean="0">
              <a:solidFill>
                <a:schemeClr val="tx1">
                  <a:lumMod val="75000"/>
                  <a:lumOff val="25000"/>
                </a:schemeClr>
              </a:solidFill>
            </a:endParaRPr>
          </a:p>
          <a:p>
            <a:pPr marL="182563" indent="-182563">
              <a:spcAft>
                <a:spcPts val="600"/>
              </a:spcAft>
              <a:buFont typeface="Wingdings" charset="2"/>
              <a:buChar char="§"/>
            </a:pPr>
            <a:r>
              <a:rPr lang="en-US" sz="1200" dirty="0" smtClean="0">
                <a:solidFill>
                  <a:schemeClr val="tx1">
                    <a:lumMod val="75000"/>
                    <a:lumOff val="25000"/>
                  </a:schemeClr>
                </a:solidFill>
              </a:rPr>
              <a:t>The Value of Open Data Sharing (for GEO, 2015) </a:t>
            </a:r>
            <a:r>
              <a:rPr lang="en-US" sz="1200" dirty="0" smtClean="0">
                <a:solidFill>
                  <a:schemeClr val="tx1">
                    <a:lumMod val="75000"/>
                    <a:lumOff val="25000"/>
                  </a:schemeClr>
                </a:solidFill>
                <a:hlinkClick r:id="rId6"/>
              </a:rPr>
              <a:t>http://dx.doi.org/10.5281/zenodo.33830</a:t>
            </a:r>
            <a:r>
              <a:rPr lang="en-US" sz="1200" dirty="0" smtClean="0">
                <a:solidFill>
                  <a:schemeClr val="tx1">
                    <a:lumMod val="75000"/>
                    <a:lumOff val="25000"/>
                  </a:schemeClr>
                </a:solidFill>
              </a:rPr>
              <a:t>  </a:t>
            </a:r>
          </a:p>
          <a:p>
            <a:pPr marL="182563" indent="-182563">
              <a:spcAft>
                <a:spcPts val="600"/>
              </a:spcAft>
              <a:buFont typeface="Wingdings" charset="2"/>
              <a:buChar char="§"/>
            </a:pPr>
            <a:r>
              <a:rPr lang="en-US" sz="1200" b="1" dirty="0" smtClean="0">
                <a:solidFill>
                  <a:schemeClr val="tx1">
                    <a:lumMod val="75000"/>
                    <a:lumOff val="25000"/>
                  </a:schemeClr>
                </a:solidFill>
              </a:rPr>
              <a:t>The Science International Accord on Open Data in a Big Data World (for ICSU, 2015) </a:t>
            </a:r>
            <a:r>
              <a:rPr lang="en-US" sz="1200" b="1" dirty="0" smtClean="0">
                <a:solidFill>
                  <a:schemeClr val="tx1">
                    <a:lumMod val="75000"/>
                    <a:lumOff val="25000"/>
                  </a:schemeClr>
                </a:solidFill>
                <a:hlinkClick r:id="rId7"/>
              </a:rPr>
              <a:t>http://www.science-international.org/#accord</a:t>
            </a:r>
            <a:r>
              <a:rPr lang="en-US" sz="1200" b="1" dirty="0" smtClean="0">
                <a:solidFill>
                  <a:schemeClr val="tx1">
                    <a:lumMod val="75000"/>
                    <a:lumOff val="25000"/>
                  </a:schemeClr>
                </a:solidFill>
              </a:rPr>
              <a:t>   </a:t>
            </a:r>
          </a:p>
          <a:p>
            <a:pPr marL="182563" indent="-182563">
              <a:spcAft>
                <a:spcPts val="600"/>
              </a:spcAft>
              <a:buFont typeface="Wingdings" charset="2"/>
              <a:buChar char="§"/>
            </a:pPr>
            <a:r>
              <a:rPr lang="en-US" sz="1200" dirty="0" smtClean="0">
                <a:solidFill>
                  <a:schemeClr val="tx1">
                    <a:lumMod val="75000"/>
                    <a:lumOff val="25000"/>
                  </a:schemeClr>
                </a:solidFill>
              </a:rPr>
              <a:t>Current Best Practice for Research Data Management Policies (for Danish </a:t>
            </a:r>
            <a:r>
              <a:rPr lang="en-US" sz="1200" dirty="0" err="1" smtClean="0">
                <a:solidFill>
                  <a:schemeClr val="tx1">
                    <a:lumMod val="75000"/>
                    <a:lumOff val="25000"/>
                  </a:schemeClr>
                </a:solidFill>
              </a:rPr>
              <a:t>e</a:t>
            </a:r>
            <a:r>
              <a:rPr lang="en-US" sz="1200" dirty="0" smtClean="0">
                <a:solidFill>
                  <a:schemeClr val="tx1">
                    <a:lumMod val="75000"/>
                    <a:lumOff val="25000"/>
                  </a:schemeClr>
                </a:solidFill>
              </a:rPr>
              <a:t>-Infrastructure Cooperation, 2015) </a:t>
            </a:r>
            <a:r>
              <a:rPr lang="en-US" sz="1200" dirty="0" smtClean="0">
                <a:solidFill>
                  <a:schemeClr val="tx1">
                    <a:lumMod val="75000"/>
                    <a:lumOff val="25000"/>
                  </a:schemeClr>
                </a:solidFill>
                <a:hlinkClick r:id="rId8"/>
              </a:rPr>
              <a:t>http://dx.doi.org/10.5281/zenodo.27872</a:t>
            </a:r>
            <a:r>
              <a:rPr lang="en-US" sz="1200" dirty="0" smtClean="0">
                <a:solidFill>
                  <a:schemeClr val="tx1">
                    <a:lumMod val="75000"/>
                    <a:lumOff val="25000"/>
                  </a:schemeClr>
                </a:solidFill>
              </a:rPr>
              <a:t>  </a:t>
            </a:r>
          </a:p>
          <a:p>
            <a:pPr marL="342900" indent="-342900">
              <a:spcAft>
                <a:spcPts val="600"/>
              </a:spcAft>
              <a:buFont typeface="Wingdings" charset="2"/>
              <a:buChar char="§"/>
            </a:pPr>
            <a:endParaRPr lang="en-US" sz="1200" dirty="0" smtClean="0">
              <a:solidFill>
                <a:schemeClr val="tx1">
                  <a:lumMod val="75000"/>
                  <a:lumOff val="25000"/>
                </a:schemeClr>
              </a:solidFill>
            </a:endParaRPr>
          </a:p>
        </p:txBody>
      </p:sp>
      <p:pic>
        <p:nvPicPr>
          <p:cNvPr id="9" name="Picture 8" descr="Open Data Accord.jpg"/>
          <p:cNvPicPr>
            <a:picLocks noChangeAspect="1"/>
          </p:cNvPicPr>
          <p:nvPr/>
        </p:nvPicPr>
        <p:blipFill>
          <a:blip r:embed="rId9"/>
          <a:stretch>
            <a:fillRect/>
          </a:stretch>
        </p:blipFill>
        <p:spPr>
          <a:xfrm>
            <a:off x="4201195" y="2810181"/>
            <a:ext cx="920966" cy="1302349"/>
          </a:xfrm>
          <a:prstGeom prst="rect">
            <a:avLst/>
          </a:prstGeom>
        </p:spPr>
      </p:pic>
      <p:pic>
        <p:nvPicPr>
          <p:cNvPr id="11" name="Picture 10" descr="GEO Benefits of Open Data Sharing.jpg"/>
          <p:cNvPicPr>
            <a:picLocks noChangeAspect="1"/>
          </p:cNvPicPr>
          <p:nvPr/>
        </p:nvPicPr>
        <p:blipFill>
          <a:blip r:embed="rId10"/>
          <a:stretch>
            <a:fillRect/>
          </a:stretch>
        </p:blipFill>
        <p:spPr>
          <a:xfrm>
            <a:off x="5198294" y="1885438"/>
            <a:ext cx="920966" cy="1305353"/>
          </a:xfrm>
          <a:prstGeom prst="rect">
            <a:avLst/>
          </a:prstGeom>
        </p:spPr>
      </p:pic>
      <p:pic>
        <p:nvPicPr>
          <p:cNvPr id="12" name="Picture 11" descr="OECD-CODATA-Business_Models_Report.png"/>
          <p:cNvPicPr>
            <a:picLocks noChangeAspect="1"/>
          </p:cNvPicPr>
          <p:nvPr/>
        </p:nvPicPr>
        <p:blipFill>
          <a:blip r:embed="rId11"/>
          <a:stretch>
            <a:fillRect/>
          </a:stretch>
        </p:blipFill>
        <p:spPr>
          <a:xfrm>
            <a:off x="4201195" y="1467672"/>
            <a:ext cx="923152" cy="1305442"/>
          </a:xfrm>
          <a:prstGeom prst="rect">
            <a:avLst/>
          </a:prstGeom>
        </p:spPr>
      </p:pic>
      <p:pic>
        <p:nvPicPr>
          <p:cNvPr id="13" name="Picture 12" descr="Turning FAIR into Reality-Cover.jpg"/>
          <p:cNvPicPr>
            <a:picLocks noChangeAspect="1"/>
          </p:cNvPicPr>
          <p:nvPr/>
        </p:nvPicPr>
        <p:blipFill>
          <a:blip r:embed="rId12"/>
          <a:stretch>
            <a:fillRect/>
          </a:stretch>
        </p:blipFill>
        <p:spPr>
          <a:xfrm>
            <a:off x="4932414" y="461665"/>
            <a:ext cx="920966" cy="1308321"/>
          </a:xfrm>
          <a:prstGeom prst="rect">
            <a:avLst/>
          </a:prstGeom>
          <a:ln>
            <a:solidFill>
              <a:schemeClr val="bg1">
                <a:lumMod val="65000"/>
              </a:schemeClr>
            </a:solidFill>
          </a:ln>
        </p:spPr>
      </p:pic>
      <p:pic>
        <p:nvPicPr>
          <p:cNvPr id="14" name="Picture 13" descr="GBIF-2015-full-stacked.png"/>
          <p:cNvPicPr>
            <a:picLocks noChangeAspect="1"/>
          </p:cNvPicPr>
          <p:nvPr/>
        </p:nvPicPr>
        <p:blipFill>
          <a:blip r:embed="rId13"/>
          <a:stretch>
            <a:fillRect/>
          </a:stretch>
        </p:blipFill>
        <p:spPr>
          <a:xfrm>
            <a:off x="3938285" y="883009"/>
            <a:ext cx="866358" cy="417135"/>
          </a:xfrm>
          <a:prstGeom prst="rect">
            <a:avLst/>
          </a:prstGeom>
        </p:spPr>
      </p:pic>
      <p:sp>
        <p:nvSpPr>
          <p:cNvPr id="15" name="TextBox 14"/>
          <p:cNvSpPr txBox="1"/>
          <p:nvPr/>
        </p:nvSpPr>
        <p:spPr>
          <a:xfrm>
            <a:off x="6119261" y="461665"/>
            <a:ext cx="3034160" cy="4570481"/>
          </a:xfrm>
          <a:prstGeom prst="rect">
            <a:avLst/>
          </a:prstGeom>
          <a:noFill/>
        </p:spPr>
        <p:txBody>
          <a:bodyPr wrap="square" rtlCol="0">
            <a:spAutoFit/>
          </a:bodyPr>
          <a:lstStyle/>
          <a:p>
            <a:pPr marL="182563" indent="-182563">
              <a:spcAft>
                <a:spcPts val="600"/>
              </a:spcAft>
            </a:pPr>
            <a:r>
              <a:rPr lang="en-US" sz="1600" b="1" dirty="0" smtClean="0">
                <a:solidFill>
                  <a:schemeClr val="tx1">
                    <a:lumMod val="75000"/>
                    <a:lumOff val="25000"/>
                  </a:schemeClr>
                </a:solidFill>
              </a:rPr>
              <a:t>Data Policy Committee Subgroups</a:t>
            </a:r>
          </a:p>
          <a:p>
            <a:pPr marL="182563" indent="-182563">
              <a:spcAft>
                <a:spcPts val="600"/>
              </a:spcAft>
              <a:buFont typeface="Wingdings" charset="2"/>
              <a:buChar char="§"/>
            </a:pPr>
            <a:r>
              <a:rPr lang="en-US" sz="1200" b="1" dirty="0" smtClean="0">
                <a:solidFill>
                  <a:schemeClr val="tx1">
                    <a:lumMod val="75000"/>
                    <a:lumOff val="25000"/>
                  </a:schemeClr>
                </a:solidFill>
              </a:rPr>
              <a:t>Upstream-Downstream Subgroup: </a:t>
            </a:r>
            <a:r>
              <a:rPr lang="en-US" sz="1200" dirty="0" smtClean="0">
                <a:solidFill>
                  <a:schemeClr val="tx1">
                    <a:lumMod val="75000"/>
                    <a:lumOff val="25000"/>
                  </a:schemeClr>
                </a:solidFill>
              </a:rPr>
              <a:t>investigating the underlying issues in the relationships of not-for-profit research data and commercial innovation.</a:t>
            </a:r>
          </a:p>
          <a:p>
            <a:pPr marL="182563" indent="-182563">
              <a:spcAft>
                <a:spcPts val="600"/>
              </a:spcAft>
              <a:buFont typeface="Wingdings" charset="2"/>
              <a:buChar char="§"/>
            </a:pPr>
            <a:r>
              <a:rPr lang="en-US" sz="1200" b="1" dirty="0" smtClean="0">
                <a:solidFill>
                  <a:schemeClr val="tx1">
                    <a:lumMod val="75000"/>
                    <a:lumOff val="25000"/>
                  </a:schemeClr>
                </a:solidFill>
              </a:rPr>
              <a:t>Data Diplomacy Subgroup: </a:t>
            </a:r>
            <a:r>
              <a:rPr lang="en-US" sz="1200" dirty="0" smtClean="0">
                <a:solidFill>
                  <a:schemeClr val="tx1">
                    <a:lumMod val="75000"/>
                    <a:lumOff val="25000"/>
                  </a:schemeClr>
                </a:solidFill>
              </a:rPr>
              <a:t>examining topics around the use of data in the diplomatic process.  Building a collaboration with INGSA (International Network of Government Science Advisors) https://</a:t>
            </a:r>
            <a:r>
              <a:rPr lang="en-US" sz="1200" dirty="0" err="1" smtClean="0">
                <a:solidFill>
                  <a:schemeClr val="tx1">
                    <a:lumMod val="75000"/>
                    <a:lumOff val="25000"/>
                  </a:schemeClr>
                </a:solidFill>
              </a:rPr>
              <a:t>www.ingsa.org</a:t>
            </a:r>
            <a:r>
              <a:rPr lang="en-US" sz="1200" dirty="0" smtClean="0">
                <a:solidFill>
                  <a:schemeClr val="tx1">
                    <a:lumMod val="75000"/>
                    <a:lumOff val="25000"/>
                  </a:schemeClr>
                </a:solidFill>
              </a:rPr>
              <a:t>/ and SPIDER (Science Diplomacy Division of INGSA).</a:t>
            </a:r>
          </a:p>
          <a:p>
            <a:pPr marL="182563" indent="-182563">
              <a:spcAft>
                <a:spcPts val="600"/>
              </a:spcAft>
              <a:buFont typeface="Wingdings" charset="2"/>
              <a:buChar char="§"/>
            </a:pPr>
            <a:r>
              <a:rPr lang="en-US" sz="1200" dirty="0" smtClean="0">
                <a:solidFill>
                  <a:schemeClr val="tx1">
                    <a:lumMod val="75000"/>
                    <a:lumOff val="25000"/>
                  </a:schemeClr>
                </a:solidFill>
              </a:rPr>
              <a:t>Exploring issues of data policy education and an </a:t>
            </a:r>
            <a:r>
              <a:rPr lang="en-US" sz="1200" b="1" dirty="0" smtClean="0">
                <a:solidFill>
                  <a:schemeClr val="tx1">
                    <a:lumMod val="75000"/>
                    <a:lumOff val="25000"/>
                  </a:schemeClr>
                </a:solidFill>
              </a:rPr>
              <a:t>update of the 2015 survey of good practice in data policies.</a:t>
            </a:r>
          </a:p>
          <a:p>
            <a:pPr marL="182563" indent="-182563">
              <a:spcAft>
                <a:spcPts val="600"/>
              </a:spcAft>
              <a:buFont typeface="Wingdings" charset="2"/>
              <a:buChar char="§"/>
            </a:pPr>
            <a:r>
              <a:rPr lang="en-US" sz="1200" b="1" dirty="0" smtClean="0">
                <a:solidFill>
                  <a:srgbClr val="C0504D"/>
                </a:solidFill>
              </a:rPr>
              <a:t>Chair of Data Policy Committee until 2021 is Paul </a:t>
            </a:r>
            <a:r>
              <a:rPr lang="en-US" sz="1200" b="1" dirty="0" err="1" smtClean="0">
                <a:solidFill>
                  <a:srgbClr val="C0504D"/>
                </a:solidFill>
              </a:rPr>
              <a:t>Uhlir</a:t>
            </a:r>
            <a:r>
              <a:rPr lang="en-US" sz="1200" b="1" dirty="0" smtClean="0">
                <a:solidFill>
                  <a:srgbClr val="C0504D"/>
                </a:solidFill>
              </a:rPr>
              <a:t>, a world renowned expert in data policy issues.</a:t>
            </a:r>
          </a:p>
          <a:p>
            <a:pPr marL="182563" indent="-182563">
              <a:spcAft>
                <a:spcPts val="600"/>
              </a:spcAft>
              <a:buFont typeface="Wingdings" charset="2"/>
              <a:buChar char="§"/>
            </a:pPr>
            <a:endParaRPr lang="en-US" sz="1200" dirty="0" smtClean="0">
              <a:solidFill>
                <a:schemeClr val="tx1">
                  <a:lumMod val="75000"/>
                  <a:lumOff val="25000"/>
                </a:schemeClr>
              </a:solidFill>
            </a:endParaRPr>
          </a:p>
          <a:p>
            <a:pPr marL="182563" indent="-182563">
              <a:spcAft>
                <a:spcPts val="600"/>
              </a:spcAft>
              <a:buFont typeface="Wingdings" charset="2"/>
              <a:buChar char="§"/>
            </a:pPr>
            <a:endParaRPr lang="en-US" sz="1200" dirty="0" smtClean="0">
              <a:solidFill>
                <a:schemeClr val="tx1">
                  <a:lumMod val="75000"/>
                  <a:lumOff val="25000"/>
                </a:schemeClr>
              </a:solidFill>
            </a:endParaRPr>
          </a:p>
          <a:p>
            <a:pPr marL="342900" indent="-342900">
              <a:spcAft>
                <a:spcPts val="600"/>
              </a:spcAft>
              <a:buFont typeface="Wingdings" charset="2"/>
              <a:buChar char="§"/>
            </a:pPr>
            <a:endParaRPr lang="en-US" sz="1200" dirty="0" smtClean="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extBox 6"/>
          <p:cNvSpPr txBox="1"/>
          <p:nvPr/>
        </p:nvSpPr>
        <p:spPr>
          <a:xfrm>
            <a:off x="744380" y="0"/>
            <a:ext cx="7688274" cy="461665"/>
          </a:xfrm>
          <a:prstGeom prst="rect">
            <a:avLst/>
          </a:prstGeom>
          <a:noFill/>
        </p:spPr>
        <p:txBody>
          <a:bodyPr wrap="square" rtlCol="0">
            <a:spAutoFit/>
          </a:bodyPr>
          <a:lstStyle/>
          <a:p>
            <a:pPr lvl="0" algn="ctr"/>
            <a:r>
              <a:rPr lang="en-GB" sz="2400" b="1" kern="0" dirty="0" smtClean="0">
                <a:solidFill>
                  <a:srgbClr val="0D0D0D"/>
                </a:solidFill>
              </a:rPr>
              <a:t>Centre of Excellence in Data for Society</a:t>
            </a:r>
            <a:endParaRPr lang="en-US" sz="2400" b="1" kern="0" dirty="0" smtClean="0">
              <a:solidFill>
                <a:srgbClr val="0D0D0D"/>
              </a:solidFill>
            </a:endParaRPr>
          </a:p>
        </p:txBody>
      </p:sp>
      <p:sp>
        <p:nvSpPr>
          <p:cNvPr id="8" name="TextBox 7"/>
          <p:cNvSpPr txBox="1"/>
          <p:nvPr/>
        </p:nvSpPr>
        <p:spPr>
          <a:xfrm>
            <a:off x="-1" y="779282"/>
            <a:ext cx="3559943" cy="4170372"/>
          </a:xfrm>
          <a:prstGeom prst="rect">
            <a:avLst/>
          </a:prstGeom>
          <a:noFill/>
        </p:spPr>
        <p:txBody>
          <a:bodyPr wrap="square" rtlCol="0">
            <a:spAutoFit/>
          </a:bodyPr>
          <a:lstStyle/>
          <a:p>
            <a:pPr marL="182563" indent="-182563">
              <a:spcAft>
                <a:spcPts val="600"/>
              </a:spcAft>
            </a:pPr>
            <a:r>
              <a:rPr lang="en-US" sz="1600" b="1" dirty="0" smtClean="0">
                <a:solidFill>
                  <a:schemeClr val="tx1">
                    <a:lumMod val="75000"/>
                    <a:lumOff val="25000"/>
                  </a:schemeClr>
                </a:solidFill>
              </a:rPr>
              <a:t>Partnership with University of Arizona</a:t>
            </a:r>
          </a:p>
          <a:p>
            <a:pPr>
              <a:spcAft>
                <a:spcPts val="600"/>
              </a:spcAft>
            </a:pPr>
            <a:r>
              <a:rPr lang="en-US" sz="1400" dirty="0" smtClean="0">
                <a:solidFill>
                  <a:schemeClr val="tx1">
                    <a:lumMod val="75000"/>
                    <a:lumOff val="25000"/>
                  </a:schemeClr>
                </a:solidFill>
              </a:rPr>
              <a:t>The Committee on Data of the International Council for Science (CODATA) and the University of Arizona (UA) are pleased to announce their new partnership in the CODATA – UA Center of Excellence in Data for Society (CEDS).</a:t>
            </a:r>
          </a:p>
          <a:p>
            <a:pPr>
              <a:spcAft>
                <a:spcPts val="600"/>
              </a:spcAft>
            </a:pPr>
            <a:r>
              <a:rPr lang="en-US" sz="1400" dirty="0" smtClean="0">
                <a:solidFill>
                  <a:schemeClr val="tx1">
                    <a:lumMod val="75000"/>
                    <a:lumOff val="25000"/>
                  </a:schemeClr>
                </a:solidFill>
              </a:rPr>
              <a:t>CEDS studies the use, practice, governance, and impact of  data on societies across the globe</a:t>
            </a:r>
          </a:p>
          <a:p>
            <a:pPr>
              <a:spcAft>
                <a:spcPts val="600"/>
              </a:spcAft>
            </a:pPr>
            <a:r>
              <a:rPr lang="en-US" sz="1400" dirty="0" smtClean="0">
                <a:solidFill>
                  <a:schemeClr val="tx1">
                    <a:lumMod val="75000"/>
                    <a:lumOff val="25000"/>
                  </a:schemeClr>
                </a:solidFill>
              </a:rPr>
              <a:t> </a:t>
            </a:r>
          </a:p>
          <a:p>
            <a:pPr>
              <a:spcAft>
                <a:spcPts val="600"/>
              </a:spcAft>
            </a:pPr>
            <a:r>
              <a:rPr lang="en-US" sz="1200" b="1" dirty="0" smtClean="0">
                <a:solidFill>
                  <a:schemeClr val="tx1">
                    <a:lumMod val="75000"/>
                    <a:lumOff val="25000"/>
                  </a:schemeClr>
                </a:solidFill>
              </a:rPr>
              <a:t>First step in a strategy to establish or partner on regional, thematic </a:t>
            </a:r>
            <a:r>
              <a:rPr lang="en-US" sz="1200" b="1" dirty="0" err="1" smtClean="0">
                <a:solidFill>
                  <a:schemeClr val="tx1">
                    <a:lumMod val="75000"/>
                    <a:lumOff val="25000"/>
                  </a:schemeClr>
                </a:solidFill>
              </a:rPr>
              <a:t>centres</a:t>
            </a:r>
            <a:r>
              <a:rPr lang="en-US" sz="1200" b="1" dirty="0" smtClean="0">
                <a:solidFill>
                  <a:schemeClr val="tx1">
                    <a:lumMod val="75000"/>
                    <a:lumOff val="25000"/>
                  </a:schemeClr>
                </a:solidFill>
              </a:rPr>
              <a:t> or </a:t>
            </a:r>
            <a:r>
              <a:rPr lang="en-US" sz="1200" b="1" dirty="0" err="1" smtClean="0">
                <a:solidFill>
                  <a:schemeClr val="tx1">
                    <a:lumMod val="75000"/>
                    <a:lumOff val="25000"/>
                  </a:schemeClr>
                </a:solidFill>
              </a:rPr>
              <a:t>programme</a:t>
            </a:r>
            <a:r>
              <a:rPr lang="en-US" sz="1200" b="1" dirty="0" smtClean="0">
                <a:solidFill>
                  <a:schemeClr val="tx1">
                    <a:lumMod val="75000"/>
                    <a:lumOff val="25000"/>
                  </a:schemeClr>
                </a:solidFill>
              </a:rPr>
              <a:t> offices for parts of the CODATA strategy.</a:t>
            </a:r>
          </a:p>
          <a:p>
            <a:pPr>
              <a:spcAft>
                <a:spcPts val="600"/>
              </a:spcAft>
            </a:pPr>
            <a:r>
              <a:rPr lang="en-US" sz="1200" b="1" dirty="0" smtClean="0">
                <a:solidFill>
                  <a:srgbClr val="C0504D"/>
                </a:solidFill>
              </a:rPr>
              <a:t>A Centre of Excellence on technical issues will be established in Beijing this year.  Discussions with the Kenyan Government for a Centre of Excellence in FAIR Data.</a:t>
            </a:r>
          </a:p>
        </p:txBody>
      </p:sp>
      <p:pic>
        <p:nvPicPr>
          <p:cNvPr id="16" name="Picture 15" descr="UA logo.png">
            <a:extLst>
              <a:ext uri="{FF2B5EF4-FFF2-40B4-BE49-F238E27FC236}">
                <a16:creationId xmlns="" xmlns:a="http://schemas.openxmlformats.org/drawingml/2006/main" xmlns:r="http://schemas.openxmlformats.org/officeDocument/2006/relationships" xmlns:p="http://schemas.openxmlformats.org/presentationml/2006/main" xmlns:a16="http://schemas.microsoft.com/office/drawing/2014/main" xmlns:mv="urn:schemas-microsoft-com:mac:vml" xmlns:mc="http://schemas.openxmlformats.org/markup-compatibility/2006" id="{35026BDB-4ECE-FD45-9FD6-4BF1316C0CF3}"/>
              </a:ext>
            </a:extLst>
          </p:cNvPr>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3810103" y="779282"/>
            <a:ext cx="1531662" cy="1531662"/>
          </a:xfrm>
          <a:prstGeom prst="rect">
            <a:avLst/>
          </a:prstGeom>
          <a:effectLst/>
        </p:spPr>
      </p:pic>
      <p:sp>
        <p:nvSpPr>
          <p:cNvPr id="17" name="TextBox 16"/>
          <p:cNvSpPr txBox="1"/>
          <p:nvPr/>
        </p:nvSpPr>
        <p:spPr>
          <a:xfrm>
            <a:off x="5584057" y="779282"/>
            <a:ext cx="3559943" cy="4308871"/>
          </a:xfrm>
          <a:prstGeom prst="rect">
            <a:avLst/>
          </a:prstGeom>
          <a:noFill/>
        </p:spPr>
        <p:txBody>
          <a:bodyPr wrap="square" rtlCol="0">
            <a:spAutoFit/>
          </a:bodyPr>
          <a:lstStyle/>
          <a:p>
            <a:pPr marL="182563" indent="-182563">
              <a:spcAft>
                <a:spcPts val="600"/>
              </a:spcAft>
            </a:pPr>
            <a:r>
              <a:rPr lang="en-US" sz="1600" b="1" dirty="0" smtClean="0">
                <a:solidFill>
                  <a:schemeClr val="tx1">
                    <a:lumMod val="75000"/>
                    <a:lumOff val="25000"/>
                  </a:schemeClr>
                </a:solidFill>
              </a:rPr>
              <a:t>CEDS Global Data Forum</a:t>
            </a:r>
          </a:p>
          <a:p>
            <a:pPr>
              <a:spcAft>
                <a:spcPts val="600"/>
              </a:spcAft>
            </a:pPr>
            <a:r>
              <a:rPr lang="en-US" sz="1400" dirty="0" smtClean="0">
                <a:solidFill>
                  <a:schemeClr val="tx1">
                    <a:lumMod val="75000"/>
                    <a:lumOff val="25000"/>
                  </a:schemeClr>
                </a:solidFill>
              </a:rPr>
              <a:t>CEDS first initiative will be an an innovative series of information gathering events that will be held at host institutions in China, Brazil, Canada, South Korea, the US, the Middle East, Africa, and Europe. </a:t>
            </a:r>
          </a:p>
          <a:p>
            <a:pPr>
              <a:spcAft>
                <a:spcPts val="600"/>
              </a:spcAft>
            </a:pPr>
            <a:r>
              <a:rPr lang="en-US" sz="1400" dirty="0" smtClean="0">
                <a:solidFill>
                  <a:schemeClr val="tx1">
                    <a:lumMod val="75000"/>
                    <a:lumOff val="25000"/>
                  </a:schemeClr>
                </a:solidFill>
              </a:rPr>
              <a:t>The Forum is designed to achieve several goals: </a:t>
            </a:r>
          </a:p>
          <a:p>
            <a:pPr marL="182563" indent="-182563">
              <a:spcAft>
                <a:spcPts val="600"/>
              </a:spcAft>
              <a:buFont typeface="Wingdings" charset="2"/>
              <a:buChar char="§"/>
            </a:pPr>
            <a:r>
              <a:rPr lang="en-US" sz="1200" dirty="0" smtClean="0">
                <a:solidFill>
                  <a:schemeClr val="tx1">
                    <a:lumMod val="75000"/>
                    <a:lumOff val="25000"/>
                  </a:schemeClr>
                </a:solidFill>
              </a:rPr>
              <a:t>To meet with an inclusive community of data stakeholders </a:t>
            </a:r>
          </a:p>
          <a:p>
            <a:pPr marL="182563" indent="-182563">
              <a:spcAft>
                <a:spcPts val="600"/>
              </a:spcAft>
              <a:buFont typeface="Wingdings" charset="2"/>
              <a:buChar char="§"/>
            </a:pPr>
            <a:r>
              <a:rPr lang="en-US" sz="1200" dirty="0" smtClean="0">
                <a:solidFill>
                  <a:schemeClr val="tx1">
                    <a:lumMod val="75000"/>
                    <a:lumOff val="25000"/>
                  </a:schemeClr>
                </a:solidFill>
              </a:rPr>
              <a:t>To discuss emerging trends in data production, use, and management</a:t>
            </a:r>
          </a:p>
          <a:p>
            <a:pPr marL="182563" indent="-182563">
              <a:spcAft>
                <a:spcPts val="600"/>
              </a:spcAft>
              <a:buFont typeface="Wingdings" charset="2"/>
              <a:buChar char="§"/>
            </a:pPr>
            <a:r>
              <a:rPr lang="en-US" sz="1200" dirty="0" smtClean="0">
                <a:solidFill>
                  <a:schemeClr val="tx1">
                    <a:lumMod val="75000"/>
                    <a:lumOff val="25000"/>
                  </a:schemeClr>
                </a:solidFill>
              </a:rPr>
              <a:t>To reveal new opportunities for collaboration </a:t>
            </a:r>
          </a:p>
          <a:p>
            <a:pPr marL="182563" indent="-182563">
              <a:spcAft>
                <a:spcPts val="600"/>
              </a:spcAft>
              <a:buFont typeface="Wingdings" charset="2"/>
              <a:buChar char="§"/>
            </a:pPr>
            <a:r>
              <a:rPr lang="en-US" sz="1200" dirty="0" smtClean="0">
                <a:solidFill>
                  <a:schemeClr val="tx1">
                    <a:lumMod val="75000"/>
                    <a:lumOff val="25000"/>
                  </a:schemeClr>
                </a:solidFill>
              </a:rPr>
              <a:t>To identify persistent challenges</a:t>
            </a:r>
          </a:p>
          <a:p>
            <a:pPr marL="182563" indent="-182563">
              <a:spcAft>
                <a:spcPts val="600"/>
              </a:spcAft>
              <a:buFont typeface="Wingdings" charset="2"/>
              <a:buChar char="§"/>
            </a:pPr>
            <a:r>
              <a:rPr lang="en-US" sz="1200" dirty="0" smtClean="0">
                <a:solidFill>
                  <a:schemeClr val="tx1">
                    <a:lumMod val="75000"/>
                    <a:lumOff val="25000"/>
                  </a:schemeClr>
                </a:solidFill>
              </a:rPr>
              <a:t>To organize novel networks of stakeholders across sectors </a:t>
            </a:r>
          </a:p>
          <a:p>
            <a:pPr marL="182563" indent="-182563">
              <a:spcAft>
                <a:spcPts val="600"/>
              </a:spcAft>
              <a:buFont typeface="Wingdings" charset="2"/>
              <a:buChar char="§"/>
            </a:pPr>
            <a:r>
              <a:rPr lang="en-US" sz="1200" dirty="0" smtClean="0">
                <a:solidFill>
                  <a:schemeClr val="tx1">
                    <a:lumMod val="75000"/>
                    <a:lumOff val="25000"/>
                  </a:schemeClr>
                </a:solidFill>
              </a:rPr>
              <a:t>To create policy and diplomacy options for sustainable solutions </a:t>
            </a:r>
          </a:p>
        </p:txBody>
      </p:sp>
      <p:pic>
        <p:nvPicPr>
          <p:cNvPr id="18" name="Picture 17" descr="CDT_logo-sub_blue@3x.png"/>
          <p:cNvPicPr>
            <a:picLocks noChangeAspect="1"/>
          </p:cNvPicPr>
          <p:nvPr/>
        </p:nvPicPr>
        <p:blipFill>
          <a:blip r:embed="rId3"/>
          <a:stretch>
            <a:fillRect/>
          </a:stretch>
        </p:blipFill>
        <p:spPr>
          <a:xfrm>
            <a:off x="3559942" y="3279345"/>
            <a:ext cx="2024116" cy="891263"/>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Google Shape;2482;p189"/>
          <p:cNvPicPr preferRelativeResize="0">
            <a:picLocks noChangeAspect="1"/>
          </p:cNvPicPr>
          <p:nvPr/>
        </p:nvPicPr>
        <p:blipFill rotWithShape="1">
          <a:blip r:embed="rId2">
            <a:alphaModFix/>
          </a:blip>
          <a:srcRect/>
          <a:stretch/>
        </p:blipFill>
        <p:spPr>
          <a:xfrm>
            <a:off x="6806293" y="4444029"/>
            <a:ext cx="2337605" cy="648000"/>
          </a:xfrm>
          <a:prstGeom prst="rect">
            <a:avLst/>
          </a:prstGeom>
          <a:noFill/>
          <a:ln>
            <a:noFill/>
          </a:ln>
        </p:spPr>
      </p:pic>
      <p:pic>
        <p:nvPicPr>
          <p:cNvPr id="6" name="Picture 5" descr="CDT_logo-sub_white@3x.png"/>
          <p:cNvPicPr>
            <a:picLocks noChangeAspect="1"/>
          </p:cNvPicPr>
          <p:nvPr/>
        </p:nvPicPr>
        <p:blipFill>
          <a:blip r:embed="rId3"/>
          <a:stretch>
            <a:fillRect/>
          </a:stretch>
        </p:blipFill>
        <p:spPr>
          <a:xfrm>
            <a:off x="42880" y="4405833"/>
            <a:ext cx="1635165" cy="720000"/>
          </a:xfrm>
          <a:prstGeom prst="rect">
            <a:avLst/>
          </a:prstGeom>
        </p:spPr>
      </p:pic>
      <p:sp>
        <p:nvSpPr>
          <p:cNvPr id="7" name="TextBox 6"/>
          <p:cNvSpPr txBox="1"/>
          <p:nvPr/>
        </p:nvSpPr>
        <p:spPr>
          <a:xfrm>
            <a:off x="42880" y="0"/>
            <a:ext cx="9101018" cy="461665"/>
          </a:xfrm>
          <a:prstGeom prst="rect">
            <a:avLst/>
          </a:prstGeom>
          <a:noFill/>
        </p:spPr>
        <p:txBody>
          <a:bodyPr wrap="square" rtlCol="0">
            <a:spAutoFit/>
          </a:bodyPr>
          <a:lstStyle/>
          <a:p>
            <a:pPr lvl="0" algn="ctr"/>
            <a:r>
              <a:rPr lang="en-GB" sz="2400" b="1" dirty="0" smtClean="0">
                <a:solidFill>
                  <a:srgbClr val="0D0D0D"/>
                </a:solidFill>
              </a:rPr>
              <a:t>African Open Science Platform</a:t>
            </a:r>
            <a:endParaRPr lang="en-US" sz="2400" b="1" kern="0" dirty="0" smtClean="0">
              <a:solidFill>
                <a:srgbClr val="0D0D0D"/>
              </a:solidFill>
            </a:endParaRPr>
          </a:p>
        </p:txBody>
      </p:sp>
      <p:sp>
        <p:nvSpPr>
          <p:cNvPr id="11" name="TextBox 10"/>
          <p:cNvSpPr txBox="1"/>
          <p:nvPr/>
        </p:nvSpPr>
        <p:spPr>
          <a:xfrm>
            <a:off x="-2" y="596487"/>
            <a:ext cx="3021141" cy="3323986"/>
          </a:xfrm>
          <a:prstGeom prst="rect">
            <a:avLst/>
          </a:prstGeom>
          <a:noFill/>
        </p:spPr>
        <p:txBody>
          <a:bodyPr wrap="square" rtlCol="0">
            <a:spAutoFit/>
          </a:bodyPr>
          <a:lstStyle/>
          <a:p>
            <a:pPr marL="182563" indent="-182563">
              <a:spcAft>
                <a:spcPts val="600"/>
              </a:spcAft>
              <a:buFont typeface="Wingdings" charset="2"/>
              <a:buChar char="§"/>
            </a:pPr>
            <a:r>
              <a:rPr lang="en-US" sz="1200" dirty="0" smtClean="0">
                <a:solidFill>
                  <a:schemeClr val="tx1">
                    <a:lumMod val="75000"/>
                    <a:lumOff val="25000"/>
                  </a:schemeClr>
                </a:solidFill>
              </a:rPr>
              <a:t>See </a:t>
            </a:r>
            <a:r>
              <a:rPr lang="en-US" sz="1200" dirty="0" err="1" smtClean="0">
                <a:solidFill>
                  <a:schemeClr val="tx1">
                    <a:lumMod val="75000"/>
                    <a:lumOff val="25000"/>
                  </a:schemeClr>
                </a:solidFill>
              </a:rPr>
              <a:t>http://www.codata.org/strategic-initiatives/african-open-science</a:t>
            </a:r>
            <a:r>
              <a:rPr lang="en-US" sz="1200" dirty="0" smtClean="0">
                <a:solidFill>
                  <a:schemeClr val="tx1">
                    <a:lumMod val="75000"/>
                    <a:lumOff val="25000"/>
                  </a:schemeClr>
                </a:solidFill>
              </a:rPr>
              <a:t> and http://</a:t>
            </a:r>
            <a:r>
              <a:rPr lang="en-US" sz="1200" dirty="0" err="1" smtClean="0">
                <a:solidFill>
                  <a:schemeClr val="tx1">
                    <a:lumMod val="75000"/>
                    <a:lumOff val="25000"/>
                  </a:schemeClr>
                </a:solidFill>
              </a:rPr>
              <a:t>africanopenscience.org.za</a:t>
            </a:r>
            <a:r>
              <a:rPr lang="en-US" sz="1200" dirty="0" smtClean="0">
                <a:solidFill>
                  <a:schemeClr val="tx1">
                    <a:lumMod val="75000"/>
                    <a:lumOff val="25000"/>
                  </a:schemeClr>
                </a:solidFill>
              </a:rPr>
              <a:t>/</a:t>
            </a:r>
          </a:p>
          <a:p>
            <a:pPr marL="182563" indent="-182563">
              <a:spcAft>
                <a:spcPts val="600"/>
              </a:spcAft>
              <a:buFont typeface="Wingdings" charset="2"/>
              <a:buChar char="§"/>
            </a:pPr>
            <a:r>
              <a:rPr lang="en-US" sz="1200" dirty="0" smtClean="0">
                <a:solidFill>
                  <a:schemeClr val="tx1">
                    <a:lumMod val="75000"/>
                    <a:lumOff val="25000"/>
                  </a:schemeClr>
                </a:solidFill>
              </a:rPr>
              <a:t>Three year pilot project funded by DST and NRF in South Africa, delivered by </a:t>
            </a:r>
            <a:r>
              <a:rPr lang="en-US" sz="1200" dirty="0" err="1" smtClean="0">
                <a:solidFill>
                  <a:schemeClr val="tx1">
                    <a:lumMod val="75000"/>
                    <a:lumOff val="25000"/>
                  </a:schemeClr>
                </a:solidFill>
              </a:rPr>
              <a:t>ASSAf</a:t>
            </a:r>
            <a:r>
              <a:rPr lang="en-US" sz="1200" dirty="0" smtClean="0">
                <a:solidFill>
                  <a:schemeClr val="tx1">
                    <a:lumMod val="75000"/>
                    <a:lumOff val="25000"/>
                  </a:schemeClr>
                </a:solidFill>
              </a:rPr>
              <a:t>, directed by CODATA.</a:t>
            </a:r>
          </a:p>
          <a:p>
            <a:pPr marL="182563" indent="-182563">
              <a:spcAft>
                <a:spcPts val="600"/>
              </a:spcAft>
              <a:buFont typeface="Wingdings" charset="2"/>
              <a:buChar char="§"/>
            </a:pPr>
            <a:r>
              <a:rPr lang="en-US" sz="1200" dirty="0" smtClean="0">
                <a:solidFill>
                  <a:schemeClr val="tx1">
                    <a:lumMod val="75000"/>
                    <a:lumOff val="25000"/>
                  </a:schemeClr>
                </a:solidFill>
              </a:rPr>
              <a:t>Advocacy and community building.</a:t>
            </a:r>
            <a:endParaRPr lang="en-US" sz="1200" dirty="0" smtClean="0">
              <a:solidFill>
                <a:schemeClr val="tx1">
                  <a:lumMod val="75000"/>
                  <a:lumOff val="25000"/>
                </a:schemeClr>
              </a:solidFill>
            </a:endParaRPr>
          </a:p>
          <a:p>
            <a:pPr marL="182563" indent="-182563">
              <a:spcAft>
                <a:spcPts val="600"/>
              </a:spcAft>
              <a:buFont typeface="Wingdings" charset="2"/>
              <a:buChar char="§"/>
            </a:pPr>
            <a:r>
              <a:rPr lang="en-US" sz="1200" dirty="0" smtClean="0">
                <a:solidFill>
                  <a:schemeClr val="tx1">
                    <a:lumMod val="75000"/>
                    <a:lumOff val="25000"/>
                  </a:schemeClr>
                </a:solidFill>
              </a:rPr>
              <a:t>Landscape </a:t>
            </a:r>
            <a:r>
              <a:rPr lang="en-US" sz="1200" dirty="0" smtClean="0">
                <a:solidFill>
                  <a:schemeClr val="tx1">
                    <a:lumMod val="75000"/>
                    <a:lumOff val="25000"/>
                  </a:schemeClr>
                </a:solidFill>
              </a:rPr>
              <a:t>survey of Open Science and data initiatives in Africa.</a:t>
            </a:r>
          </a:p>
          <a:p>
            <a:pPr marL="182563" indent="-182563">
              <a:spcAft>
                <a:spcPts val="600"/>
              </a:spcAft>
              <a:buFont typeface="Wingdings" charset="2"/>
              <a:buChar char="§"/>
            </a:pPr>
            <a:r>
              <a:rPr lang="en-US" sz="1200" dirty="0" smtClean="0">
                <a:solidFill>
                  <a:schemeClr val="tx1">
                    <a:lumMod val="75000"/>
                    <a:lumOff val="25000"/>
                  </a:schemeClr>
                </a:solidFill>
              </a:rPr>
              <a:t>Framework documents on: data policies, incentives, training, RDM in institutions and data infrastructure.</a:t>
            </a:r>
          </a:p>
          <a:p>
            <a:pPr marL="182563" indent="-182563">
              <a:spcAft>
                <a:spcPts val="600"/>
              </a:spcAft>
              <a:buFont typeface="Wingdings" charset="2"/>
              <a:buChar char="§"/>
            </a:pPr>
            <a:r>
              <a:rPr lang="en-US" sz="1200" b="1" dirty="0" smtClean="0">
                <a:solidFill>
                  <a:schemeClr val="tx1">
                    <a:lumMod val="75000"/>
                    <a:lumOff val="25000"/>
                  </a:schemeClr>
                </a:solidFill>
              </a:rPr>
              <a:t>Vision and Strategy Document: https://doi.org/10.5281/zenodo.2222418</a:t>
            </a:r>
          </a:p>
          <a:p>
            <a:pPr marL="182563" indent="-182563">
              <a:spcAft>
                <a:spcPts val="600"/>
              </a:spcAft>
              <a:buFont typeface="Wingdings" charset="2"/>
              <a:buChar char="§"/>
            </a:pPr>
            <a:endParaRPr lang="en-US" sz="1200" dirty="0" smtClean="0">
              <a:solidFill>
                <a:schemeClr val="tx1">
                  <a:lumMod val="75000"/>
                  <a:lumOff val="25000"/>
                </a:schemeClr>
              </a:solidFill>
            </a:endParaRPr>
          </a:p>
        </p:txBody>
      </p:sp>
      <p:pic>
        <p:nvPicPr>
          <p:cNvPr id="8" name="Picture 7" descr="AOSP Strategy Cover.jpg"/>
          <p:cNvPicPr>
            <a:picLocks noChangeAspect="1"/>
          </p:cNvPicPr>
          <p:nvPr/>
        </p:nvPicPr>
        <p:blipFill>
          <a:blip r:embed="rId4"/>
          <a:stretch>
            <a:fillRect/>
          </a:stretch>
        </p:blipFill>
        <p:spPr>
          <a:xfrm>
            <a:off x="6494489" y="596487"/>
            <a:ext cx="2649409" cy="3746565"/>
          </a:xfrm>
          <a:prstGeom prst="rect">
            <a:avLst/>
          </a:prstGeom>
        </p:spPr>
      </p:pic>
      <p:sp>
        <p:nvSpPr>
          <p:cNvPr id="9" name="TextBox 8"/>
          <p:cNvSpPr txBox="1"/>
          <p:nvPr/>
        </p:nvSpPr>
        <p:spPr>
          <a:xfrm>
            <a:off x="3203948" y="596487"/>
            <a:ext cx="3290540" cy="3924151"/>
          </a:xfrm>
          <a:prstGeom prst="rect">
            <a:avLst/>
          </a:prstGeom>
          <a:noFill/>
        </p:spPr>
        <p:txBody>
          <a:bodyPr wrap="square" rtlCol="0">
            <a:spAutoFit/>
          </a:bodyPr>
          <a:lstStyle/>
          <a:p>
            <a:pPr marL="228600" indent="-228600">
              <a:spcAft>
                <a:spcPts val="600"/>
              </a:spcAft>
              <a:buFont typeface="+mj-lt"/>
              <a:buAutoNum type="arabicPeriod"/>
            </a:pPr>
            <a:r>
              <a:rPr lang="en-US" sz="1200" dirty="0" smtClean="0">
                <a:solidFill>
                  <a:schemeClr val="tx1">
                    <a:lumMod val="75000"/>
                    <a:lumOff val="25000"/>
                  </a:schemeClr>
                </a:solidFill>
              </a:rPr>
              <a:t>Federated network and cloud facilities.</a:t>
            </a:r>
          </a:p>
          <a:p>
            <a:pPr marL="228600" indent="-228600">
              <a:spcAft>
                <a:spcPts val="600"/>
              </a:spcAft>
              <a:buFont typeface="+mj-lt"/>
              <a:buAutoNum type="arabicPeriod"/>
            </a:pPr>
            <a:r>
              <a:rPr lang="en-US" sz="1200" dirty="0" smtClean="0">
                <a:solidFill>
                  <a:schemeClr val="tx1">
                    <a:lumMod val="75000"/>
                    <a:lumOff val="25000"/>
                  </a:schemeClr>
                </a:solidFill>
              </a:rPr>
              <a:t>Open science, FAIR and RDM tools.</a:t>
            </a:r>
          </a:p>
          <a:p>
            <a:pPr marL="228600" indent="-228600">
              <a:spcAft>
                <a:spcPts val="600"/>
              </a:spcAft>
              <a:buFont typeface="+mj-lt"/>
              <a:buAutoNum type="arabicPeriod"/>
            </a:pPr>
            <a:r>
              <a:rPr lang="en-US" sz="1200" dirty="0" smtClean="0">
                <a:solidFill>
                  <a:schemeClr val="tx1">
                    <a:lumMod val="75000"/>
                    <a:lumOff val="25000"/>
                  </a:schemeClr>
                </a:solidFill>
              </a:rPr>
              <a:t>Data Science and AI Institute.</a:t>
            </a:r>
          </a:p>
          <a:p>
            <a:pPr marL="228600" indent="-228600">
              <a:spcAft>
                <a:spcPts val="600"/>
              </a:spcAft>
              <a:buFont typeface="+mj-lt"/>
              <a:buAutoNum type="arabicPeriod"/>
            </a:pPr>
            <a:r>
              <a:rPr lang="en-US" sz="1200" dirty="0" smtClean="0">
                <a:solidFill>
                  <a:schemeClr val="tx1">
                    <a:lumMod val="75000"/>
                    <a:lumOff val="25000"/>
                  </a:schemeClr>
                </a:solidFill>
              </a:rPr>
              <a:t>Inter-disciplinary global challenge projects</a:t>
            </a:r>
          </a:p>
          <a:p>
            <a:pPr marL="228600" indent="-228600">
              <a:spcAft>
                <a:spcPts val="600"/>
              </a:spcAft>
              <a:buFont typeface="+mj-lt"/>
              <a:buAutoNum type="arabicPeriod"/>
            </a:pPr>
            <a:r>
              <a:rPr lang="en-US" sz="1200" dirty="0" smtClean="0">
                <a:solidFill>
                  <a:schemeClr val="tx1">
                    <a:lumMod val="75000"/>
                    <a:lumOff val="25000"/>
                  </a:schemeClr>
                </a:solidFill>
              </a:rPr>
              <a:t>Community network for education and skills in FAIR data and Open Science.</a:t>
            </a:r>
          </a:p>
          <a:p>
            <a:pPr marL="228600" indent="-228600">
              <a:spcAft>
                <a:spcPts val="600"/>
              </a:spcAft>
              <a:buFont typeface="+mj-lt"/>
              <a:buAutoNum type="arabicPeriod"/>
            </a:pPr>
            <a:r>
              <a:rPr lang="en-US" sz="1200" dirty="0" smtClean="0">
                <a:solidFill>
                  <a:schemeClr val="tx1">
                    <a:lumMod val="75000"/>
                    <a:lumOff val="25000"/>
                  </a:schemeClr>
                </a:solidFill>
              </a:rPr>
              <a:t>Network for societal engagement and participation.</a:t>
            </a:r>
          </a:p>
          <a:p>
            <a:pPr marL="228600" indent="-228600">
              <a:spcAft>
                <a:spcPts val="600"/>
              </a:spcAft>
              <a:buFont typeface="Wingdings" charset="2"/>
              <a:buChar char="§"/>
            </a:pPr>
            <a:r>
              <a:rPr lang="en-US" sz="1200" b="1" dirty="0" smtClean="0">
                <a:solidFill>
                  <a:schemeClr val="tx1">
                    <a:lumMod val="75000"/>
                    <a:lumOff val="25000"/>
                  </a:schemeClr>
                </a:solidFill>
              </a:rPr>
              <a:t>Delivery Phase Planning Workshop – First Members’ Meeting, Alexandria, Egypt, 2-3 September</a:t>
            </a:r>
          </a:p>
          <a:p>
            <a:pPr marL="228600" indent="-228600">
              <a:spcAft>
                <a:spcPts val="600"/>
              </a:spcAft>
              <a:buFont typeface="Wingdings" charset="2"/>
              <a:buChar char="§"/>
            </a:pPr>
            <a:r>
              <a:rPr lang="en-US" sz="1200" b="1" dirty="0" smtClean="0">
                <a:solidFill>
                  <a:schemeClr val="tx1">
                    <a:lumMod val="75000"/>
                    <a:lumOff val="25000"/>
                  </a:schemeClr>
                </a:solidFill>
              </a:rPr>
              <a:t>Stakeholders: international donors, grant funding councils, academies, </a:t>
            </a:r>
            <a:r>
              <a:rPr lang="en-US" sz="1200" b="1" dirty="0" err="1" smtClean="0">
                <a:solidFill>
                  <a:schemeClr val="tx1">
                    <a:lumMod val="75000"/>
                    <a:lumOff val="25000"/>
                  </a:schemeClr>
                </a:solidFill>
              </a:rPr>
              <a:t>NRENs</a:t>
            </a:r>
            <a:r>
              <a:rPr lang="en-US" sz="1200" b="1" dirty="0" smtClean="0">
                <a:solidFill>
                  <a:schemeClr val="tx1">
                    <a:lumMod val="75000"/>
                    <a:lumOff val="25000"/>
                  </a:schemeClr>
                </a:solidFill>
              </a:rPr>
              <a:t>, pan-African research projects, data initiatives, university consortia</a:t>
            </a:r>
            <a:r>
              <a:rPr lang="en-US" sz="1200" b="1" dirty="0" smtClean="0">
                <a:solidFill>
                  <a:schemeClr val="tx1">
                    <a:lumMod val="75000"/>
                    <a:lumOff val="25000"/>
                  </a:schemeClr>
                </a:solidFill>
              </a:rPr>
              <a:t>…</a:t>
            </a:r>
          </a:p>
          <a:p>
            <a:pPr marL="228600" indent="-228600">
              <a:spcAft>
                <a:spcPts val="600"/>
              </a:spcAft>
              <a:buFont typeface="Wingdings" charset="2"/>
              <a:buChar char="§"/>
            </a:pPr>
            <a:r>
              <a:rPr lang="en-US" sz="1200" b="1" dirty="0" smtClean="0">
                <a:solidFill>
                  <a:schemeClr val="tx1">
                    <a:lumMod val="75000"/>
                    <a:lumOff val="25000"/>
                  </a:schemeClr>
                </a:solidFill>
              </a:rPr>
              <a:t>Moving to phase two…</a:t>
            </a:r>
            <a:endParaRPr lang="en-US" sz="1200" b="1" dirty="0" smtClean="0">
              <a:solidFill>
                <a:srgbClr val="953735"/>
              </a:solidFill>
            </a:endParaRPr>
          </a:p>
          <a:p>
            <a:pPr marL="228600" indent="-228600">
              <a:spcAft>
                <a:spcPts val="600"/>
              </a:spcAft>
              <a:buFont typeface="Wingdings" charset="2"/>
              <a:buChar char="§"/>
            </a:pPr>
            <a:endParaRPr lang="en-US" sz="1200" dirty="0" smtClean="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CDT_logo-sub_blue@3x.png"/>
          <p:cNvPicPr>
            <a:picLocks noChangeAspect="1"/>
          </p:cNvPicPr>
          <p:nvPr/>
        </p:nvPicPr>
        <p:blipFill>
          <a:blip r:embed="rId2"/>
          <a:stretch>
            <a:fillRect/>
          </a:stretch>
        </p:blipFill>
        <p:spPr>
          <a:xfrm>
            <a:off x="6691254" y="4063500"/>
            <a:ext cx="2452746" cy="1080000"/>
          </a:xfrm>
          <a:prstGeom prst="rect">
            <a:avLst/>
          </a:prstGeom>
        </p:spPr>
      </p:pic>
      <p:sp>
        <p:nvSpPr>
          <p:cNvPr id="3" name="TextBox 2"/>
          <p:cNvSpPr txBox="1"/>
          <p:nvPr/>
        </p:nvSpPr>
        <p:spPr>
          <a:xfrm>
            <a:off x="744380" y="0"/>
            <a:ext cx="7688274" cy="830997"/>
          </a:xfrm>
          <a:prstGeom prst="rect">
            <a:avLst/>
          </a:prstGeom>
          <a:noFill/>
        </p:spPr>
        <p:txBody>
          <a:bodyPr wrap="square" rtlCol="0">
            <a:spAutoFit/>
          </a:bodyPr>
          <a:lstStyle/>
          <a:p>
            <a:pPr lvl="0" algn="ctr"/>
            <a:r>
              <a:rPr lang="en-US" sz="2400" b="1" kern="0" dirty="0" smtClean="0">
                <a:solidFill>
                  <a:srgbClr val="1F497D"/>
                </a:solidFill>
              </a:rPr>
              <a:t>Revision of the SI Units and the CODATA Fundamental Physical Constants</a:t>
            </a:r>
          </a:p>
        </p:txBody>
      </p:sp>
      <p:sp>
        <p:nvSpPr>
          <p:cNvPr id="4" name="TextBox 3"/>
          <p:cNvSpPr txBox="1"/>
          <p:nvPr/>
        </p:nvSpPr>
        <p:spPr>
          <a:xfrm>
            <a:off x="0" y="1058284"/>
            <a:ext cx="2665146" cy="3908762"/>
          </a:xfrm>
          <a:prstGeom prst="rect">
            <a:avLst/>
          </a:prstGeom>
          <a:noFill/>
        </p:spPr>
        <p:txBody>
          <a:bodyPr wrap="square" rtlCol="0">
            <a:spAutoFit/>
          </a:bodyPr>
          <a:lstStyle/>
          <a:p>
            <a:pPr marL="182563" indent="-182563">
              <a:spcAft>
                <a:spcPts val="600"/>
              </a:spcAft>
              <a:buFont typeface="Wingdings" charset="2"/>
              <a:buChar char="§"/>
            </a:pPr>
            <a:r>
              <a:rPr lang="en-GB" sz="1400" dirty="0" smtClean="0">
                <a:solidFill>
                  <a:schemeClr val="tx1">
                    <a:lumMod val="75000"/>
                    <a:lumOff val="25000"/>
                  </a:schemeClr>
                </a:solidFill>
              </a:rPr>
              <a:t>Major revision of the SI Units agreed on 16 November 2018; came into force on 20 May 2019.</a:t>
            </a:r>
          </a:p>
          <a:p>
            <a:pPr marL="182563" indent="-182563">
              <a:spcAft>
                <a:spcPts val="600"/>
              </a:spcAft>
              <a:buFont typeface="Wingdings" charset="2"/>
              <a:buChar char="§"/>
            </a:pPr>
            <a:r>
              <a:rPr lang="en-GB" sz="1400" dirty="0" smtClean="0">
                <a:solidFill>
                  <a:schemeClr val="tx1">
                    <a:lumMod val="75000"/>
                    <a:lumOff val="25000"/>
                  </a:schemeClr>
                </a:solidFill>
              </a:rPr>
              <a:t>The kilogram, ampere, </a:t>
            </a:r>
            <a:r>
              <a:rPr lang="en-GB" sz="1400" dirty="0" err="1" smtClean="0">
                <a:solidFill>
                  <a:schemeClr val="tx1">
                    <a:lumMod val="75000"/>
                    <a:lumOff val="25000"/>
                  </a:schemeClr>
                </a:solidFill>
              </a:rPr>
              <a:t>kelvin</a:t>
            </a:r>
            <a:r>
              <a:rPr lang="en-GB" sz="1400" dirty="0" smtClean="0">
                <a:solidFill>
                  <a:schemeClr val="tx1">
                    <a:lumMod val="75000"/>
                    <a:lumOff val="25000"/>
                  </a:schemeClr>
                </a:solidFill>
              </a:rPr>
              <a:t> and mole will now be based, respectively on the </a:t>
            </a:r>
            <a:r>
              <a:rPr lang="en-US" sz="1400" dirty="0" smtClean="0">
                <a:solidFill>
                  <a:schemeClr val="tx1">
                    <a:lumMod val="75000"/>
                    <a:lumOff val="25000"/>
                  </a:schemeClr>
                </a:solidFill>
              </a:rPr>
              <a:t>Planck constant </a:t>
            </a:r>
            <a:r>
              <a:rPr lang="en-US" sz="1400" dirty="0" err="1" smtClean="0">
                <a:solidFill>
                  <a:schemeClr val="tx1">
                    <a:lumMod val="75000"/>
                    <a:lumOff val="25000"/>
                  </a:schemeClr>
                </a:solidFill>
              </a:rPr>
              <a:t>h</a:t>
            </a:r>
            <a:r>
              <a:rPr lang="en-US" sz="1400" dirty="0" smtClean="0">
                <a:solidFill>
                  <a:schemeClr val="tx1">
                    <a:lumMod val="75000"/>
                    <a:lumOff val="25000"/>
                  </a:schemeClr>
                </a:solidFill>
              </a:rPr>
              <a:t>, the elementary charge </a:t>
            </a:r>
            <a:r>
              <a:rPr lang="en-US" sz="1400" dirty="0" err="1" smtClean="0">
                <a:solidFill>
                  <a:schemeClr val="tx1">
                    <a:lumMod val="75000"/>
                    <a:lumOff val="25000"/>
                  </a:schemeClr>
                </a:solidFill>
              </a:rPr>
              <a:t>e</a:t>
            </a:r>
            <a:r>
              <a:rPr lang="en-US" sz="1400" dirty="0" smtClean="0">
                <a:solidFill>
                  <a:schemeClr val="tx1">
                    <a:lumMod val="75000"/>
                    <a:lumOff val="25000"/>
                  </a:schemeClr>
                </a:solidFill>
              </a:rPr>
              <a:t>, the Boltzmann constant </a:t>
            </a:r>
            <a:r>
              <a:rPr lang="en-US" sz="1400" dirty="0" err="1" smtClean="0">
                <a:solidFill>
                  <a:schemeClr val="tx1">
                    <a:lumMod val="75000"/>
                    <a:lumOff val="25000"/>
                  </a:schemeClr>
                </a:solidFill>
              </a:rPr>
              <a:t>k</a:t>
            </a:r>
            <a:r>
              <a:rPr lang="en-US" sz="1400" dirty="0" smtClean="0">
                <a:solidFill>
                  <a:schemeClr val="tx1">
                    <a:lumMod val="75000"/>
                    <a:lumOff val="25000"/>
                  </a:schemeClr>
                </a:solidFill>
              </a:rPr>
              <a:t>, and the Avogadro constant NA.</a:t>
            </a:r>
          </a:p>
          <a:p>
            <a:pPr marL="182563" indent="-182563">
              <a:spcAft>
                <a:spcPts val="600"/>
              </a:spcAft>
              <a:buFont typeface="Wingdings" charset="2"/>
              <a:buChar char="§"/>
            </a:pPr>
            <a:r>
              <a:rPr lang="en-US" sz="1400" dirty="0" smtClean="0">
                <a:solidFill>
                  <a:schemeClr val="tx1">
                    <a:lumMod val="75000"/>
                    <a:lumOff val="25000"/>
                  </a:schemeClr>
                </a:solidFill>
              </a:rPr>
              <a:t>See </a:t>
            </a:r>
            <a:r>
              <a:rPr lang="en-US" sz="1400" dirty="0" smtClean="0">
                <a:solidFill>
                  <a:schemeClr val="tx1">
                    <a:lumMod val="75000"/>
                    <a:lumOff val="25000"/>
                  </a:schemeClr>
                </a:solidFill>
                <a:hlinkClick r:id="rId3"/>
              </a:rPr>
              <a:t>http://bit.ly/codata-fundamental-constants</a:t>
            </a:r>
            <a:r>
              <a:rPr lang="en-US" sz="1400" dirty="0" smtClean="0">
                <a:solidFill>
                  <a:schemeClr val="tx1">
                    <a:lumMod val="75000"/>
                    <a:lumOff val="25000"/>
                  </a:schemeClr>
                </a:solidFill>
              </a:rPr>
              <a:t> and </a:t>
            </a:r>
            <a:r>
              <a:rPr lang="en-US" sz="1400" dirty="0" smtClean="0">
                <a:solidFill>
                  <a:schemeClr val="tx1">
                    <a:lumMod val="75000"/>
                    <a:lumOff val="25000"/>
                  </a:schemeClr>
                </a:solidFill>
                <a:hlinkClick r:id="rId4"/>
              </a:rPr>
              <a:t>http://iopscience.iop.org/article/10.1088/1681-7575/aa950a/pdf</a:t>
            </a:r>
            <a:r>
              <a:rPr lang="en-US" sz="1400" dirty="0" smtClean="0">
                <a:solidFill>
                  <a:schemeClr val="tx1">
                    <a:lumMod val="75000"/>
                    <a:lumOff val="25000"/>
                  </a:schemeClr>
                </a:solidFill>
              </a:rPr>
              <a:t> </a:t>
            </a:r>
            <a:endParaRPr lang="en-GB" sz="1400" dirty="0" smtClean="0">
              <a:solidFill>
                <a:schemeClr val="tx1">
                  <a:lumMod val="75000"/>
                  <a:lumOff val="25000"/>
                </a:schemeClr>
              </a:solidFill>
            </a:endParaRPr>
          </a:p>
        </p:txBody>
      </p:sp>
      <p:pic>
        <p:nvPicPr>
          <p:cNvPr id="5" name="Picture 4" descr="SI-Illustration-Constants-Colour-Full-624x624.png"/>
          <p:cNvPicPr>
            <a:picLocks noChangeAspect="1"/>
          </p:cNvPicPr>
          <p:nvPr/>
        </p:nvPicPr>
        <p:blipFill>
          <a:blip r:embed="rId5"/>
          <a:stretch>
            <a:fillRect/>
          </a:stretch>
        </p:blipFill>
        <p:spPr>
          <a:xfrm>
            <a:off x="2838929" y="1058283"/>
            <a:ext cx="3829063" cy="3829063"/>
          </a:xfrm>
          <a:prstGeom prst="rect">
            <a:avLst/>
          </a:prstGeom>
        </p:spPr>
      </p:pic>
      <p:pic>
        <p:nvPicPr>
          <p:cNvPr id="6" name="Picture 5" descr="kilogramme etalon.jpg"/>
          <p:cNvPicPr>
            <a:picLocks noChangeAspect="1"/>
          </p:cNvPicPr>
          <p:nvPr/>
        </p:nvPicPr>
        <p:blipFill>
          <a:blip r:embed="rId6"/>
          <a:stretch>
            <a:fillRect/>
          </a:stretch>
        </p:blipFill>
        <p:spPr>
          <a:xfrm>
            <a:off x="6846658" y="1058283"/>
            <a:ext cx="2297342" cy="2854217"/>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Google Shape;2482;p189"/>
          <p:cNvPicPr preferRelativeResize="0">
            <a:picLocks noChangeAspect="1"/>
          </p:cNvPicPr>
          <p:nvPr/>
        </p:nvPicPr>
        <p:blipFill rotWithShape="1">
          <a:blip r:embed="rId2">
            <a:alphaModFix/>
          </a:blip>
          <a:srcRect/>
          <a:stretch/>
        </p:blipFill>
        <p:spPr>
          <a:xfrm>
            <a:off x="6806293" y="4444029"/>
            <a:ext cx="2337605" cy="648000"/>
          </a:xfrm>
          <a:prstGeom prst="rect">
            <a:avLst/>
          </a:prstGeom>
          <a:noFill/>
          <a:ln>
            <a:noFill/>
          </a:ln>
        </p:spPr>
      </p:pic>
      <p:pic>
        <p:nvPicPr>
          <p:cNvPr id="6" name="Picture 5" descr="CDT_logo-sub_white@3x.png"/>
          <p:cNvPicPr>
            <a:picLocks noChangeAspect="1"/>
          </p:cNvPicPr>
          <p:nvPr/>
        </p:nvPicPr>
        <p:blipFill>
          <a:blip r:embed="rId3"/>
          <a:stretch>
            <a:fillRect/>
          </a:stretch>
        </p:blipFill>
        <p:spPr>
          <a:xfrm>
            <a:off x="42880" y="4405833"/>
            <a:ext cx="1635165" cy="720000"/>
          </a:xfrm>
          <a:prstGeom prst="rect">
            <a:avLst/>
          </a:prstGeom>
        </p:spPr>
      </p:pic>
      <p:sp>
        <p:nvSpPr>
          <p:cNvPr id="7" name="TextBox 6"/>
          <p:cNvSpPr txBox="1"/>
          <p:nvPr/>
        </p:nvSpPr>
        <p:spPr>
          <a:xfrm>
            <a:off x="42880" y="0"/>
            <a:ext cx="9101018" cy="461665"/>
          </a:xfrm>
          <a:prstGeom prst="rect">
            <a:avLst/>
          </a:prstGeom>
          <a:noFill/>
        </p:spPr>
        <p:txBody>
          <a:bodyPr wrap="square" rtlCol="0">
            <a:spAutoFit/>
          </a:bodyPr>
          <a:lstStyle/>
          <a:p>
            <a:pPr lvl="0" algn="ctr"/>
            <a:r>
              <a:rPr lang="en-GB" sz="2400" b="1" dirty="0" smtClean="0">
                <a:solidFill>
                  <a:srgbClr val="0D0D0D"/>
                </a:solidFill>
              </a:rPr>
              <a:t>Regional Open Science Platforms…</a:t>
            </a:r>
            <a:endParaRPr lang="en-US" sz="2400" b="1" kern="0" dirty="0" smtClean="0">
              <a:solidFill>
                <a:srgbClr val="0D0D0D"/>
              </a:solidFill>
            </a:endParaRPr>
          </a:p>
        </p:txBody>
      </p:sp>
      <p:sp>
        <p:nvSpPr>
          <p:cNvPr id="11" name="TextBox 10"/>
          <p:cNvSpPr txBox="1"/>
          <p:nvPr/>
        </p:nvSpPr>
        <p:spPr>
          <a:xfrm>
            <a:off x="481071" y="740799"/>
            <a:ext cx="3771617" cy="3354765"/>
          </a:xfrm>
          <a:prstGeom prst="rect">
            <a:avLst/>
          </a:prstGeom>
          <a:noFill/>
        </p:spPr>
        <p:txBody>
          <a:bodyPr wrap="square" rtlCol="0">
            <a:spAutoFit/>
          </a:bodyPr>
          <a:lstStyle/>
          <a:p>
            <a:pPr marL="228600" indent="-228600">
              <a:spcAft>
                <a:spcPts val="600"/>
              </a:spcAft>
              <a:buFont typeface="Wingdings" charset="2"/>
              <a:buChar char="§"/>
            </a:pPr>
            <a:r>
              <a:rPr lang="en-US" sz="1400" dirty="0" smtClean="0"/>
              <a:t>Another strand of the draft ISC Science Action Plan.</a:t>
            </a:r>
          </a:p>
          <a:p>
            <a:pPr marL="228600" indent="-228600">
              <a:spcAft>
                <a:spcPts val="600"/>
              </a:spcAft>
              <a:buFont typeface="Wingdings" charset="2"/>
              <a:buChar char="§"/>
            </a:pPr>
            <a:r>
              <a:rPr lang="en-US" sz="1400" dirty="0" smtClean="0"/>
              <a:t>Exploring similar initiatives in Asia Pacific Region and in Latin America.</a:t>
            </a:r>
          </a:p>
          <a:p>
            <a:pPr marL="228600" indent="-228600">
              <a:spcAft>
                <a:spcPts val="600"/>
              </a:spcAft>
              <a:buFont typeface="Wingdings" charset="2"/>
              <a:buChar char="§"/>
            </a:pPr>
            <a:r>
              <a:rPr lang="en-US" sz="1400" dirty="0" smtClean="0"/>
              <a:t>Mission for the ISC Regional Offices.</a:t>
            </a:r>
          </a:p>
          <a:p>
            <a:pPr marL="228600" indent="-228600">
              <a:spcAft>
                <a:spcPts val="600"/>
              </a:spcAft>
              <a:buFont typeface="Wingdings" charset="2"/>
              <a:buChar char="§"/>
            </a:pPr>
            <a:r>
              <a:rPr lang="en-US" sz="1400" dirty="0" smtClean="0"/>
              <a:t>Malaysian Open Science Platform: Malaysian Academy working with the five research </a:t>
            </a:r>
          </a:p>
          <a:p>
            <a:pPr marL="228600" indent="-228600">
              <a:spcAft>
                <a:spcPts val="600"/>
              </a:spcAft>
              <a:buFont typeface="Wingdings" charset="2"/>
              <a:buChar char="§"/>
            </a:pPr>
            <a:r>
              <a:rPr lang="en-US" sz="1400" dirty="0" smtClean="0"/>
              <a:t>ISC ROAP will lead a APEC (Asia Pacific Economic Cooperation) project to survey and scope the Open Science landscape.</a:t>
            </a:r>
          </a:p>
          <a:p>
            <a:pPr marL="228600" indent="-228600">
              <a:spcAft>
                <a:spcPts val="600"/>
              </a:spcAft>
              <a:buFont typeface="Wingdings" charset="2"/>
              <a:buChar char="§"/>
            </a:pPr>
            <a:r>
              <a:rPr lang="en-US" sz="1400" dirty="0" smtClean="0"/>
              <a:t>Exploring options for ASEAN or wider regional cooperation around Open Science.</a:t>
            </a:r>
          </a:p>
          <a:p>
            <a:pPr marL="182563" indent="-182563">
              <a:spcAft>
                <a:spcPts val="600"/>
              </a:spcAft>
              <a:buFont typeface="Wingdings" charset="2"/>
              <a:buChar char="§"/>
            </a:pPr>
            <a:endParaRPr lang="en-US" sz="1400" dirty="0" smtClean="0"/>
          </a:p>
        </p:txBody>
      </p:sp>
      <p:pic>
        <p:nvPicPr>
          <p:cNvPr id="10" name="Picture 9" descr="Open Data Accord.jpg"/>
          <p:cNvPicPr>
            <a:picLocks noChangeAspect="1"/>
          </p:cNvPicPr>
          <p:nvPr/>
        </p:nvPicPr>
        <p:blipFill>
          <a:blip r:embed="rId4"/>
          <a:stretch>
            <a:fillRect/>
          </a:stretch>
        </p:blipFill>
        <p:spPr>
          <a:xfrm>
            <a:off x="5752209" y="793833"/>
            <a:ext cx="2085157" cy="2948644"/>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Google Shape;2482;p189"/>
          <p:cNvPicPr preferRelativeResize="0">
            <a:picLocks noChangeAspect="1"/>
          </p:cNvPicPr>
          <p:nvPr/>
        </p:nvPicPr>
        <p:blipFill rotWithShape="1">
          <a:blip r:embed="rId2">
            <a:alphaModFix/>
          </a:blip>
          <a:srcRect/>
          <a:stretch/>
        </p:blipFill>
        <p:spPr>
          <a:xfrm>
            <a:off x="6806293" y="4444029"/>
            <a:ext cx="2337605" cy="648000"/>
          </a:xfrm>
          <a:prstGeom prst="rect">
            <a:avLst/>
          </a:prstGeom>
          <a:noFill/>
          <a:ln>
            <a:noFill/>
          </a:ln>
        </p:spPr>
      </p:pic>
      <p:pic>
        <p:nvPicPr>
          <p:cNvPr id="6" name="Picture 5" descr="CDT_logo-sub_white@3x.png"/>
          <p:cNvPicPr>
            <a:picLocks noChangeAspect="1"/>
          </p:cNvPicPr>
          <p:nvPr/>
        </p:nvPicPr>
        <p:blipFill>
          <a:blip r:embed="rId3"/>
          <a:stretch>
            <a:fillRect/>
          </a:stretch>
        </p:blipFill>
        <p:spPr>
          <a:xfrm>
            <a:off x="42880" y="4405833"/>
            <a:ext cx="1635165" cy="720000"/>
          </a:xfrm>
          <a:prstGeom prst="rect">
            <a:avLst/>
          </a:prstGeom>
        </p:spPr>
      </p:pic>
      <p:sp>
        <p:nvSpPr>
          <p:cNvPr id="7" name="TextBox 6"/>
          <p:cNvSpPr txBox="1"/>
          <p:nvPr/>
        </p:nvSpPr>
        <p:spPr>
          <a:xfrm>
            <a:off x="744380" y="0"/>
            <a:ext cx="7688274" cy="461665"/>
          </a:xfrm>
          <a:prstGeom prst="rect">
            <a:avLst/>
          </a:prstGeom>
          <a:noFill/>
        </p:spPr>
        <p:txBody>
          <a:bodyPr wrap="square" rtlCol="0">
            <a:spAutoFit/>
          </a:bodyPr>
          <a:lstStyle/>
          <a:p>
            <a:pPr lvl="0" algn="ctr"/>
            <a:r>
              <a:rPr lang="en-GB" sz="2400" b="1" kern="0" dirty="0" smtClean="0">
                <a:solidFill>
                  <a:srgbClr val="0D0D0D"/>
                </a:solidFill>
              </a:rPr>
              <a:t>CODATA Task Groups</a:t>
            </a:r>
            <a:endParaRPr lang="en-US" sz="2400" b="1" kern="0" dirty="0" smtClean="0">
              <a:solidFill>
                <a:srgbClr val="0D0D0D"/>
              </a:solidFill>
            </a:endParaRPr>
          </a:p>
        </p:txBody>
      </p:sp>
      <p:sp>
        <p:nvSpPr>
          <p:cNvPr id="8" name="TextBox 7"/>
          <p:cNvSpPr txBox="1"/>
          <p:nvPr/>
        </p:nvSpPr>
        <p:spPr>
          <a:xfrm>
            <a:off x="0" y="586866"/>
            <a:ext cx="5580450" cy="3431709"/>
          </a:xfrm>
          <a:prstGeom prst="rect">
            <a:avLst/>
          </a:prstGeom>
          <a:noFill/>
        </p:spPr>
        <p:txBody>
          <a:bodyPr wrap="square" rtlCol="0">
            <a:spAutoFit/>
          </a:bodyPr>
          <a:lstStyle/>
          <a:p>
            <a:pPr marL="228600" indent="-228600">
              <a:spcAft>
                <a:spcPts val="600"/>
              </a:spcAft>
              <a:buFont typeface="Wingdings" charset="2"/>
              <a:buChar char="§"/>
            </a:pPr>
            <a:r>
              <a:rPr lang="en-US" sz="1400" dirty="0" smtClean="0"/>
              <a:t>Advanced mathematical tools for data-driven applied systems analysis</a:t>
            </a:r>
          </a:p>
          <a:p>
            <a:pPr marL="228600" indent="-228600">
              <a:spcAft>
                <a:spcPts val="600"/>
              </a:spcAft>
              <a:buFont typeface="Wingdings" charset="2"/>
              <a:buChar char="§"/>
            </a:pPr>
            <a:r>
              <a:rPr lang="en-US" sz="1400" dirty="0" smtClean="0"/>
              <a:t>Applying Data Integration and Data Science Tools toward Research of Urban Life and Smart Cities</a:t>
            </a:r>
          </a:p>
          <a:p>
            <a:pPr marL="228600" indent="-228600">
              <a:spcAft>
                <a:spcPts val="600"/>
              </a:spcAft>
              <a:buFont typeface="Wingdings" charset="2"/>
              <a:buChar char="§"/>
            </a:pPr>
            <a:r>
              <a:rPr lang="en-US" sz="1400" dirty="0" smtClean="0"/>
              <a:t>Digital Representation of Units of Measure (DRUM)</a:t>
            </a:r>
          </a:p>
          <a:p>
            <a:pPr marL="228600" indent="-228600">
              <a:spcAft>
                <a:spcPts val="600"/>
              </a:spcAft>
              <a:buFont typeface="Wingdings" charset="2"/>
              <a:buChar char="§"/>
            </a:pPr>
            <a:r>
              <a:rPr lang="en-US" sz="1400" dirty="0" smtClean="0"/>
              <a:t>Improving Data Access and Reusability (IDAR-TG) - particularly for data at risk…</a:t>
            </a:r>
          </a:p>
          <a:p>
            <a:pPr marL="228600" indent="-228600">
              <a:spcAft>
                <a:spcPts val="600"/>
              </a:spcAft>
              <a:buFont typeface="Wingdings" charset="2"/>
              <a:buChar char="§"/>
            </a:pPr>
            <a:r>
              <a:rPr lang="en-US" sz="1400" dirty="0" smtClean="0"/>
              <a:t>Agriculture Data, Knowledge for Learning and Innovation – Kenyan led.</a:t>
            </a:r>
          </a:p>
          <a:p>
            <a:pPr marL="228600" indent="-228600">
              <a:spcAft>
                <a:spcPts val="600"/>
              </a:spcAft>
              <a:buFont typeface="Wingdings" charset="2"/>
              <a:buChar char="§"/>
            </a:pPr>
            <a:r>
              <a:rPr lang="en-US" sz="1400" dirty="0" smtClean="0"/>
              <a:t>Citizen Science for the </a:t>
            </a:r>
            <a:r>
              <a:rPr lang="en-US" sz="1400" dirty="0" err="1" smtClean="0"/>
              <a:t>SDGs</a:t>
            </a:r>
            <a:r>
              <a:rPr lang="en-US" sz="1400" dirty="0" smtClean="0"/>
              <a:t> – Aligning Citizen Science outcomes to the UN Sustainable Development Goals</a:t>
            </a:r>
          </a:p>
          <a:p>
            <a:pPr marL="228600" indent="-228600">
              <a:spcAft>
                <a:spcPts val="600"/>
              </a:spcAft>
              <a:buFont typeface="Wingdings" charset="2"/>
              <a:buChar char="§"/>
            </a:pPr>
            <a:r>
              <a:rPr lang="en-US" sz="1400" dirty="0" smtClean="0"/>
              <a:t>Linked Open Data for Global Disaster Risk Research – very active in DRR, white paper currently out for review.</a:t>
            </a:r>
          </a:p>
          <a:p>
            <a:pPr marL="228600" indent="-228600">
              <a:spcAft>
                <a:spcPts val="600"/>
              </a:spcAft>
              <a:buFont typeface="Wingdings" charset="2"/>
              <a:buChar char="§"/>
            </a:pPr>
            <a:r>
              <a:rPr lang="en-US" sz="1400" dirty="0" smtClean="0"/>
              <a:t>Preservation of and Access to Scientific and Technical Data in/for/with Developing Countries (PASTD) – focusing on </a:t>
            </a:r>
            <a:r>
              <a:rPr lang="en-US" sz="1400" dirty="0" err="1" smtClean="0"/>
              <a:t>LMICs</a:t>
            </a:r>
            <a:endParaRPr lang="en-US" sz="1400" dirty="0" smtClean="0"/>
          </a:p>
        </p:txBody>
      </p:sp>
      <p:sp>
        <p:nvSpPr>
          <p:cNvPr id="9" name="TextBox 8"/>
          <p:cNvSpPr txBox="1"/>
          <p:nvPr/>
        </p:nvSpPr>
        <p:spPr>
          <a:xfrm>
            <a:off x="6109631" y="3603076"/>
            <a:ext cx="2617038" cy="276999"/>
          </a:xfrm>
          <a:prstGeom prst="rect">
            <a:avLst/>
          </a:prstGeom>
          <a:noFill/>
        </p:spPr>
        <p:txBody>
          <a:bodyPr wrap="square" rtlCol="0">
            <a:spAutoFit/>
          </a:bodyPr>
          <a:lstStyle/>
          <a:p>
            <a:r>
              <a:rPr lang="en-US" sz="1200" b="1" dirty="0" smtClean="0"/>
              <a:t>http://bit.ly/TGGDRR-White_Paper_2</a:t>
            </a:r>
            <a:endParaRPr lang="fr-FR" sz="1200" b="1" dirty="0"/>
          </a:p>
        </p:txBody>
      </p:sp>
      <p:pic>
        <p:nvPicPr>
          <p:cNvPr id="11" name="Picture 10" descr="Disaster Loss Data Collection System.jpg"/>
          <p:cNvPicPr>
            <a:picLocks noChangeAspect="1"/>
          </p:cNvPicPr>
          <p:nvPr/>
        </p:nvPicPr>
        <p:blipFill>
          <a:blip r:embed="rId4"/>
          <a:stretch>
            <a:fillRect/>
          </a:stretch>
        </p:blipFill>
        <p:spPr>
          <a:xfrm>
            <a:off x="5580450" y="827387"/>
            <a:ext cx="3548598" cy="263433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DSJ.jpg"/>
          <p:cNvPicPr>
            <a:picLocks noChangeAspect="1"/>
          </p:cNvPicPr>
          <p:nvPr/>
        </p:nvPicPr>
        <p:blipFill>
          <a:blip r:embed="rId3"/>
          <a:stretch>
            <a:fillRect/>
          </a:stretch>
        </p:blipFill>
        <p:spPr>
          <a:xfrm>
            <a:off x="536251" y="0"/>
            <a:ext cx="8071498" cy="514350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DSJ RDA Results.png"/>
          <p:cNvPicPr>
            <a:picLocks noChangeAspect="1"/>
          </p:cNvPicPr>
          <p:nvPr/>
        </p:nvPicPr>
        <p:blipFill>
          <a:blip r:embed="rId3"/>
          <a:stretch>
            <a:fillRect/>
          </a:stretch>
        </p:blipFill>
        <p:spPr>
          <a:xfrm>
            <a:off x="536251" y="0"/>
            <a:ext cx="8071498" cy="51435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Human of Data 13.png"/>
          <p:cNvPicPr>
            <a:picLocks noChangeAspect="1"/>
          </p:cNvPicPr>
          <p:nvPr/>
        </p:nvPicPr>
        <p:blipFill>
          <a:blip r:embed="rId3"/>
          <a:stretch>
            <a:fillRect/>
          </a:stretch>
        </p:blipFill>
        <p:spPr>
          <a:xfrm>
            <a:off x="2951375" y="0"/>
            <a:ext cx="6192625" cy="5143500"/>
          </a:xfrm>
          <a:prstGeom prst="rect">
            <a:avLst/>
          </a:prstGeom>
        </p:spPr>
      </p:pic>
      <p:sp>
        <p:nvSpPr>
          <p:cNvPr id="4" name="TextBox 3"/>
          <p:cNvSpPr txBox="1"/>
          <p:nvPr/>
        </p:nvSpPr>
        <p:spPr>
          <a:xfrm>
            <a:off x="0" y="471419"/>
            <a:ext cx="3146220" cy="3123932"/>
          </a:xfrm>
          <a:prstGeom prst="rect">
            <a:avLst/>
          </a:prstGeom>
          <a:noFill/>
        </p:spPr>
        <p:txBody>
          <a:bodyPr wrap="square" rtlCol="0">
            <a:spAutoFit/>
          </a:bodyPr>
          <a:lstStyle/>
          <a:p>
            <a:pPr marL="228600" indent="-228600">
              <a:spcAft>
                <a:spcPts val="600"/>
              </a:spcAft>
            </a:pPr>
            <a:r>
              <a:rPr lang="en-US" sz="3200" b="1" dirty="0" smtClean="0"/>
              <a:t>Humans of Data</a:t>
            </a:r>
          </a:p>
          <a:p>
            <a:pPr marL="228600" indent="-228600">
              <a:spcAft>
                <a:spcPts val="600"/>
              </a:spcAft>
              <a:buFont typeface="Wingdings" charset="2"/>
              <a:buChar char="§"/>
            </a:pPr>
            <a:r>
              <a:rPr lang="en-US" sz="1400" dirty="0" smtClean="0"/>
              <a:t>The </a:t>
            </a:r>
            <a:r>
              <a:rPr lang="en-US" sz="1400" dirty="0" smtClean="0"/>
              <a:t>Editor-in-Chief of the Data Science Journal is </a:t>
            </a:r>
            <a:r>
              <a:rPr lang="en-US" sz="1400" b="1" dirty="0" smtClean="0"/>
              <a:t>Human of Data 13</a:t>
            </a:r>
            <a:endParaRPr lang="en-US" sz="1400" dirty="0" smtClean="0"/>
          </a:p>
          <a:p>
            <a:pPr marL="228600" indent="-228600">
              <a:spcAft>
                <a:spcPts val="600"/>
              </a:spcAft>
              <a:buFont typeface="Wingdings" charset="2"/>
              <a:buChar char="§"/>
            </a:pPr>
            <a:r>
              <a:rPr lang="en-US" sz="1400" b="1" u="sng" dirty="0" smtClean="0"/>
              <a:t>http://</a:t>
            </a:r>
            <a:r>
              <a:rPr lang="en-US" sz="1400" b="1" u="sng" dirty="0" err="1" smtClean="0"/>
              <a:t>codata.org</a:t>
            </a:r>
            <a:r>
              <a:rPr lang="en-US" sz="1400" b="1" u="sng" dirty="0" smtClean="0"/>
              <a:t>/blog/category/humans-of-data/</a:t>
            </a:r>
            <a:endParaRPr lang="en-US" sz="1400" b="1" u="sng" dirty="0" smtClean="0"/>
          </a:p>
          <a:p>
            <a:pPr marL="228600" indent="-228600">
              <a:spcAft>
                <a:spcPts val="600"/>
              </a:spcAft>
              <a:buFont typeface="Wingdings" charset="2"/>
              <a:buChar char="§"/>
            </a:pPr>
            <a:r>
              <a:rPr lang="en-US" sz="1400" dirty="0" smtClean="0"/>
              <a:t>Humans of Data is </a:t>
            </a:r>
            <a:r>
              <a:rPr lang="en-US" sz="1400" dirty="0" smtClean="0"/>
              <a:t>an </a:t>
            </a:r>
            <a:r>
              <a:rPr lang="en-US" sz="1400" dirty="0" smtClean="0"/>
              <a:t>art intervention into the international research data </a:t>
            </a:r>
            <a:r>
              <a:rPr lang="en-US" sz="1400" dirty="0" smtClean="0"/>
              <a:t>community by Laura Molloy </a:t>
            </a:r>
            <a:r>
              <a:rPr lang="en-US" sz="1400" dirty="0" err="1" smtClean="0"/>
              <a:t>laura@codata.org</a:t>
            </a:r>
            <a:r>
              <a:rPr lang="en-US" sz="1400" dirty="0" smtClean="0"/>
              <a:t> / @LM_HATII</a:t>
            </a:r>
          </a:p>
          <a:p>
            <a:pPr marL="228600" indent="-228600">
              <a:spcAft>
                <a:spcPts val="600"/>
              </a:spcAft>
              <a:buFont typeface="Wingdings" charset="2"/>
              <a:buChar char="§"/>
            </a:pPr>
            <a:r>
              <a:rPr lang="en-US" sz="1400" dirty="0" smtClean="0"/>
              <a:t>Images </a:t>
            </a:r>
            <a:r>
              <a:rPr lang="en-US" sz="1400" dirty="0" smtClean="0"/>
              <a:t>CC-BY-NC Laura Molloy</a:t>
            </a:r>
            <a:endParaRPr lang="en-US" sz="1400" dirty="0" smtClean="0"/>
          </a:p>
          <a:p>
            <a:pPr marL="182563" indent="-182563">
              <a:spcAft>
                <a:spcPts val="600"/>
              </a:spcAft>
              <a:buFont typeface="Wingdings" charset="2"/>
              <a:buChar char="§"/>
            </a:pPr>
            <a:endParaRPr lang="en-US" sz="1400" dirty="0" smtClean="0"/>
          </a:p>
        </p:txBody>
      </p:sp>
      <p:pic>
        <p:nvPicPr>
          <p:cNvPr id="5" name="Picture 4" descr="CDT_logo-sub_blue@3x.png"/>
          <p:cNvPicPr>
            <a:picLocks noChangeAspect="1"/>
          </p:cNvPicPr>
          <p:nvPr/>
        </p:nvPicPr>
        <p:blipFill>
          <a:blip r:embed="rId4"/>
          <a:stretch>
            <a:fillRect/>
          </a:stretch>
        </p:blipFill>
        <p:spPr>
          <a:xfrm>
            <a:off x="-1" y="3843942"/>
            <a:ext cx="2951375" cy="1299558"/>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beijing_conference_header2019.png"/>
          <p:cNvPicPr>
            <a:picLocks noChangeAspect="1"/>
          </p:cNvPicPr>
          <p:nvPr/>
        </p:nvPicPr>
        <p:blipFill>
          <a:blip r:embed="rId3"/>
          <a:stretch>
            <a:fillRect/>
          </a:stretch>
        </p:blipFill>
        <p:spPr>
          <a:xfrm>
            <a:off x="-102" y="0"/>
            <a:ext cx="9144000" cy="2322596"/>
          </a:xfrm>
          <a:prstGeom prst="rect">
            <a:avLst/>
          </a:prstGeom>
        </p:spPr>
      </p:pic>
      <p:sp>
        <p:nvSpPr>
          <p:cNvPr id="7" name="TextBox 6"/>
          <p:cNvSpPr txBox="1"/>
          <p:nvPr/>
        </p:nvSpPr>
        <p:spPr>
          <a:xfrm>
            <a:off x="-3" y="2322595"/>
            <a:ext cx="3600000" cy="2446823"/>
          </a:xfrm>
          <a:prstGeom prst="rect">
            <a:avLst/>
          </a:prstGeom>
          <a:noFill/>
        </p:spPr>
        <p:txBody>
          <a:bodyPr wrap="square" rtlCol="0">
            <a:spAutoFit/>
          </a:bodyPr>
          <a:lstStyle/>
          <a:p>
            <a:pPr>
              <a:spcAft>
                <a:spcPts val="600"/>
              </a:spcAft>
            </a:pPr>
            <a:r>
              <a:rPr lang="en-US" sz="1400" b="1" dirty="0" smtClean="0">
                <a:solidFill>
                  <a:schemeClr val="tx1">
                    <a:lumMod val="75000"/>
                    <a:lumOff val="25000"/>
                  </a:schemeClr>
                </a:solidFill>
              </a:rPr>
              <a:t>High Level Policy and Strategy Workshop: Implementing Open Research Data Policy and Practice</a:t>
            </a:r>
            <a:r>
              <a:rPr lang="en-US" sz="1400" dirty="0" smtClean="0">
                <a:solidFill>
                  <a:schemeClr val="tx1">
                    <a:lumMod val="75000"/>
                    <a:lumOff val="25000"/>
                  </a:schemeClr>
                </a:solidFill>
              </a:rPr>
              <a:t>, Beijing, 17-18 September.</a:t>
            </a:r>
          </a:p>
          <a:p>
            <a:pPr marL="182563" indent="-182563">
              <a:spcAft>
                <a:spcPts val="600"/>
              </a:spcAft>
              <a:buFont typeface="Wingdings" charset="2"/>
              <a:buChar char="§"/>
            </a:pPr>
            <a:r>
              <a:rPr lang="en-US" sz="1200" dirty="0" smtClean="0">
                <a:solidFill>
                  <a:schemeClr val="tx1">
                    <a:lumMod val="75000"/>
                    <a:lumOff val="25000"/>
                  </a:schemeClr>
                </a:solidFill>
              </a:rPr>
              <a:t>Examines the theme in China and elsewhere, in the light of the emergence of data policies and in particular the China State Council’s Notice on ‘Measures for Managing Scientific Data’.</a:t>
            </a:r>
          </a:p>
          <a:p>
            <a:pPr marL="182563" indent="-182563">
              <a:spcAft>
                <a:spcPts val="600"/>
              </a:spcAft>
              <a:buFont typeface="Wingdings" charset="2"/>
              <a:buChar char="§"/>
            </a:pPr>
            <a:r>
              <a:rPr lang="en-US" sz="1200" b="1" dirty="0" smtClean="0">
                <a:solidFill>
                  <a:schemeClr val="accent2"/>
                </a:solidFill>
              </a:rPr>
              <a:t>Strong tradition of influential events in China.  2004 and 2008 workshops credited with leading to considerable CAS investment in data platforms.</a:t>
            </a:r>
          </a:p>
          <a:p>
            <a:pPr marL="182563" indent="-182563">
              <a:spcAft>
                <a:spcPts val="600"/>
              </a:spcAft>
              <a:buFont typeface="Wingdings" charset="2"/>
              <a:buChar char="§"/>
            </a:pPr>
            <a:r>
              <a:rPr lang="en-US" sz="1200" dirty="0" smtClean="0">
                <a:solidFill>
                  <a:schemeClr val="tx1">
                    <a:lumMod val="75000"/>
                    <a:lumOff val="25000"/>
                  </a:schemeClr>
                </a:solidFill>
              </a:rPr>
              <a:t>Important opportunity for comparative discussions.</a:t>
            </a:r>
          </a:p>
        </p:txBody>
      </p:sp>
      <p:sp>
        <p:nvSpPr>
          <p:cNvPr id="8" name="TextBox 7"/>
          <p:cNvSpPr txBox="1"/>
          <p:nvPr/>
        </p:nvSpPr>
        <p:spPr>
          <a:xfrm>
            <a:off x="5543898" y="2322596"/>
            <a:ext cx="3600000" cy="2939266"/>
          </a:xfrm>
          <a:prstGeom prst="rect">
            <a:avLst/>
          </a:prstGeom>
          <a:noFill/>
        </p:spPr>
        <p:txBody>
          <a:bodyPr wrap="square" rtlCol="0">
            <a:spAutoFit/>
          </a:bodyPr>
          <a:lstStyle/>
          <a:p>
            <a:pPr>
              <a:spcAft>
                <a:spcPts val="600"/>
              </a:spcAft>
            </a:pPr>
            <a:r>
              <a:rPr lang="en-US" sz="1400" b="1" dirty="0" smtClean="0">
                <a:solidFill>
                  <a:schemeClr val="tx1">
                    <a:lumMod val="75000"/>
                    <a:lumOff val="25000"/>
                  </a:schemeClr>
                </a:solidFill>
              </a:rPr>
              <a:t>CODATA </a:t>
            </a:r>
            <a:r>
              <a:rPr lang="en-US" sz="1400" b="1" dirty="0" smtClean="0">
                <a:solidFill>
                  <a:schemeClr val="tx1">
                    <a:lumMod val="75000"/>
                    <a:lumOff val="25000"/>
                  </a:schemeClr>
                </a:solidFill>
              </a:rPr>
              <a:t>2019 Beijing Conference, 19-20 September</a:t>
            </a:r>
            <a:endParaRPr lang="en-US" sz="1400" dirty="0" smtClean="0">
              <a:solidFill>
                <a:schemeClr val="tx1">
                  <a:lumMod val="75000"/>
                  <a:lumOff val="25000"/>
                </a:schemeClr>
              </a:solidFill>
            </a:endParaRPr>
          </a:p>
          <a:p>
            <a:pPr marL="182563" indent="-182563">
              <a:spcAft>
                <a:spcPts val="600"/>
              </a:spcAft>
              <a:buFont typeface="Wingdings" charset="2"/>
              <a:buChar char="§"/>
            </a:pPr>
            <a:r>
              <a:rPr lang="en-US" sz="1200" dirty="0" smtClean="0">
                <a:solidFill>
                  <a:schemeClr val="tx1">
                    <a:lumMod val="75000"/>
                    <a:lumOff val="25000"/>
                  </a:schemeClr>
                </a:solidFill>
              </a:rPr>
              <a:t>Information: </a:t>
            </a:r>
            <a:r>
              <a:rPr lang="en-US" sz="1200" dirty="0" smtClean="0">
                <a:solidFill>
                  <a:schemeClr val="tx1">
                    <a:lumMod val="75000"/>
                    <a:lumOff val="25000"/>
                  </a:schemeClr>
                </a:solidFill>
                <a:hlinkClick r:id="rId4"/>
              </a:rPr>
              <a:t>http://codata2019.csp.escience.cn/dct/page/1</a:t>
            </a:r>
            <a:endParaRPr lang="en-US" sz="1200" dirty="0" smtClean="0">
              <a:solidFill>
                <a:schemeClr val="tx1">
                  <a:lumMod val="75000"/>
                  <a:lumOff val="25000"/>
                </a:schemeClr>
              </a:solidFill>
            </a:endParaRPr>
          </a:p>
          <a:p>
            <a:pPr marL="182563" indent="-182563">
              <a:spcAft>
                <a:spcPts val="600"/>
              </a:spcAft>
              <a:buFont typeface="Wingdings" charset="2"/>
              <a:buChar char="§"/>
            </a:pPr>
            <a:r>
              <a:rPr lang="en-US" sz="1200" dirty="0" err="1" smtClean="0">
                <a:solidFill>
                  <a:schemeClr val="tx1">
                    <a:lumMod val="75000"/>
                    <a:lumOff val="25000"/>
                  </a:schemeClr>
                </a:solidFill>
              </a:rPr>
              <a:t>Programme</a:t>
            </a:r>
            <a:r>
              <a:rPr lang="en-US" sz="1200" dirty="0" smtClean="0">
                <a:solidFill>
                  <a:schemeClr val="tx1">
                    <a:lumMod val="75000"/>
                    <a:lumOff val="25000"/>
                  </a:schemeClr>
                </a:solidFill>
              </a:rPr>
              <a:t>: </a:t>
            </a:r>
            <a:r>
              <a:rPr lang="en-US" sz="1200" dirty="0" smtClean="0">
                <a:solidFill>
                  <a:schemeClr val="tx1">
                    <a:lumMod val="75000"/>
                    <a:lumOff val="25000"/>
                  </a:schemeClr>
                </a:solidFill>
                <a:hlinkClick r:id="rId5"/>
              </a:rPr>
              <a:t>https://conference.codata.org/CODATA_2019/programme</a:t>
            </a:r>
            <a:r>
              <a:rPr lang="en-US" sz="1200" dirty="0" smtClean="0">
                <a:solidFill>
                  <a:schemeClr val="tx1">
                    <a:lumMod val="75000"/>
                    <a:lumOff val="25000"/>
                  </a:schemeClr>
                </a:solidFill>
                <a:hlinkClick r:id="rId5"/>
              </a:rPr>
              <a:t>/</a:t>
            </a:r>
            <a:r>
              <a:rPr lang="en-US" sz="1200" dirty="0" smtClean="0">
                <a:solidFill>
                  <a:schemeClr val="tx1">
                    <a:lumMod val="75000"/>
                    <a:lumOff val="25000"/>
                  </a:schemeClr>
                </a:solidFill>
              </a:rPr>
              <a:t> </a:t>
            </a:r>
            <a:endParaRPr lang="en-US" sz="1200" dirty="0" smtClean="0">
              <a:solidFill>
                <a:schemeClr val="tx1">
                  <a:lumMod val="75000"/>
                  <a:lumOff val="25000"/>
                </a:schemeClr>
              </a:solidFill>
            </a:endParaRPr>
          </a:p>
          <a:p>
            <a:pPr marL="182563" indent="-182563">
              <a:spcAft>
                <a:spcPts val="600"/>
              </a:spcAft>
              <a:buFont typeface="Wingdings" charset="2"/>
              <a:buChar char="§"/>
            </a:pPr>
            <a:r>
              <a:rPr lang="en-US" sz="1200" dirty="0" smtClean="0">
                <a:solidFill>
                  <a:schemeClr val="tx1">
                    <a:lumMod val="75000"/>
                    <a:lumOff val="25000"/>
                  </a:schemeClr>
                </a:solidFill>
              </a:rPr>
              <a:t>Timely to examine changes in data policy, emergence of FAIR, major initiatives such as EOSC, ARDC, and CAS activities including the Digital Belt and Road</a:t>
            </a:r>
            <a:r>
              <a:rPr lang="en-US" sz="1200" dirty="0" smtClean="0">
                <a:solidFill>
                  <a:schemeClr val="tx1">
                    <a:lumMod val="75000"/>
                    <a:lumOff val="25000"/>
                  </a:schemeClr>
                </a:solidFill>
              </a:rPr>
              <a:t>.</a:t>
            </a:r>
            <a:endParaRPr lang="en-US" sz="1200" dirty="0" smtClean="0">
              <a:solidFill>
                <a:schemeClr val="tx1">
                  <a:lumMod val="75000"/>
                  <a:lumOff val="25000"/>
                </a:schemeClr>
              </a:solidFill>
            </a:endParaRPr>
          </a:p>
          <a:p>
            <a:pPr marL="182563" indent="-182563">
              <a:spcAft>
                <a:spcPts val="600"/>
              </a:spcAft>
              <a:buFont typeface="Wingdings" charset="2"/>
              <a:buChar char="§"/>
            </a:pPr>
            <a:r>
              <a:rPr lang="en-US" sz="1200" dirty="0" smtClean="0">
                <a:solidFill>
                  <a:schemeClr val="tx1">
                    <a:lumMod val="75000"/>
                    <a:lumOff val="25000"/>
                  </a:schemeClr>
                </a:solidFill>
              </a:rPr>
              <a:t>Ongoing </a:t>
            </a:r>
            <a:r>
              <a:rPr lang="en-US" sz="1200" dirty="0" smtClean="0">
                <a:solidFill>
                  <a:schemeClr val="tx1">
                    <a:lumMod val="75000"/>
                    <a:lumOff val="25000"/>
                  </a:schemeClr>
                </a:solidFill>
              </a:rPr>
              <a:t>series of CODATA Conferences.</a:t>
            </a:r>
          </a:p>
          <a:p>
            <a:pPr marL="182563" indent="-182563">
              <a:spcAft>
                <a:spcPts val="600"/>
              </a:spcAft>
            </a:pPr>
            <a:endParaRPr lang="en-US" sz="1200" dirty="0" smtClean="0">
              <a:solidFill>
                <a:schemeClr val="tx1">
                  <a:lumMod val="75000"/>
                  <a:lumOff val="25000"/>
                </a:schemeClr>
              </a:solidFill>
            </a:endParaRPr>
          </a:p>
        </p:txBody>
      </p:sp>
      <p:pic>
        <p:nvPicPr>
          <p:cNvPr id="6" name="Picture 5" descr="US China Workshop.jpeg"/>
          <p:cNvPicPr>
            <a:picLocks noChangeAspect="1"/>
          </p:cNvPicPr>
          <p:nvPr/>
        </p:nvPicPr>
        <p:blipFill>
          <a:blip r:embed="rId6"/>
          <a:stretch>
            <a:fillRect/>
          </a:stretch>
        </p:blipFill>
        <p:spPr>
          <a:xfrm>
            <a:off x="3792306" y="2579891"/>
            <a:ext cx="1489877" cy="223647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Google Shape;2482;p189"/>
          <p:cNvPicPr preferRelativeResize="0">
            <a:picLocks noChangeAspect="1"/>
          </p:cNvPicPr>
          <p:nvPr/>
        </p:nvPicPr>
        <p:blipFill rotWithShape="1">
          <a:blip r:embed="rId2">
            <a:alphaModFix/>
          </a:blip>
          <a:srcRect/>
          <a:stretch/>
        </p:blipFill>
        <p:spPr>
          <a:xfrm>
            <a:off x="6806293" y="4444029"/>
            <a:ext cx="2337605" cy="648000"/>
          </a:xfrm>
          <a:prstGeom prst="rect">
            <a:avLst/>
          </a:prstGeom>
          <a:noFill/>
          <a:ln>
            <a:noFill/>
          </a:ln>
        </p:spPr>
      </p:pic>
      <p:pic>
        <p:nvPicPr>
          <p:cNvPr id="6" name="Picture 5" descr="CDT_logo-sub_white@3x.png"/>
          <p:cNvPicPr>
            <a:picLocks noChangeAspect="1"/>
          </p:cNvPicPr>
          <p:nvPr/>
        </p:nvPicPr>
        <p:blipFill>
          <a:blip r:embed="rId3"/>
          <a:stretch>
            <a:fillRect/>
          </a:stretch>
        </p:blipFill>
        <p:spPr>
          <a:xfrm>
            <a:off x="42880" y="4405833"/>
            <a:ext cx="1635165" cy="720000"/>
          </a:xfrm>
          <a:prstGeom prst="rect">
            <a:avLst/>
          </a:prstGeom>
        </p:spPr>
      </p:pic>
      <p:sp>
        <p:nvSpPr>
          <p:cNvPr id="7" name="TextBox 6"/>
          <p:cNvSpPr txBox="1"/>
          <p:nvPr/>
        </p:nvSpPr>
        <p:spPr>
          <a:xfrm>
            <a:off x="744380" y="0"/>
            <a:ext cx="7688274" cy="461665"/>
          </a:xfrm>
          <a:prstGeom prst="rect">
            <a:avLst/>
          </a:prstGeom>
          <a:noFill/>
        </p:spPr>
        <p:txBody>
          <a:bodyPr wrap="square" rtlCol="0">
            <a:spAutoFit/>
          </a:bodyPr>
          <a:lstStyle/>
          <a:p>
            <a:pPr lvl="0" algn="ctr"/>
            <a:r>
              <a:rPr lang="en-GB" sz="2400" b="1" kern="0" dirty="0" smtClean="0">
                <a:solidFill>
                  <a:srgbClr val="0D0D0D"/>
                </a:solidFill>
              </a:rPr>
              <a:t>CODATA Conferences</a:t>
            </a:r>
            <a:endParaRPr lang="en-US" sz="2400" b="1" kern="0" dirty="0" smtClean="0">
              <a:solidFill>
                <a:srgbClr val="0D0D0D"/>
              </a:solidFill>
            </a:endParaRPr>
          </a:p>
        </p:txBody>
      </p:sp>
      <p:sp>
        <p:nvSpPr>
          <p:cNvPr id="8" name="TextBox 7"/>
          <p:cNvSpPr txBox="1"/>
          <p:nvPr/>
        </p:nvSpPr>
        <p:spPr>
          <a:xfrm>
            <a:off x="0" y="442551"/>
            <a:ext cx="5137862" cy="3785652"/>
          </a:xfrm>
          <a:prstGeom prst="rect">
            <a:avLst/>
          </a:prstGeom>
          <a:noFill/>
        </p:spPr>
        <p:txBody>
          <a:bodyPr wrap="square" rtlCol="0">
            <a:spAutoFit/>
          </a:bodyPr>
          <a:lstStyle/>
          <a:p>
            <a:pPr marL="228600" indent="-228600">
              <a:spcAft>
                <a:spcPts val="600"/>
              </a:spcAft>
              <a:buFont typeface="Wingdings" charset="2"/>
              <a:buChar char="§"/>
            </a:pPr>
            <a:r>
              <a:rPr lang="en-US" sz="1400" dirty="0" smtClean="0"/>
              <a:t>CODATA-Helsinki Workshop on FAIR RDM in Institutions 2019: </a:t>
            </a:r>
            <a:r>
              <a:rPr lang="en-US" sz="1400" dirty="0" smtClean="0">
                <a:hlinkClick r:id="rId4"/>
              </a:rPr>
              <a:t>https://conference.codata.org/Helsinki-CODATA-2019/</a:t>
            </a:r>
            <a:endParaRPr lang="en-US" sz="1400" dirty="0" smtClean="0"/>
          </a:p>
          <a:p>
            <a:pPr marL="685800" lvl="1" indent="-228600">
              <a:spcAft>
                <a:spcPts val="600"/>
              </a:spcAft>
              <a:buFont typeface="Wingdings" charset="2"/>
              <a:buChar char="§"/>
            </a:pPr>
            <a:r>
              <a:rPr lang="en-US" sz="1400" dirty="0" smtClean="0"/>
              <a:t>National Archives of Finland, Helsinki, 20-21 October</a:t>
            </a:r>
          </a:p>
          <a:p>
            <a:pPr marL="228600" indent="-228600">
              <a:spcAft>
                <a:spcPts val="600"/>
              </a:spcAft>
              <a:buFont typeface="Wingdings" charset="2"/>
              <a:buChar char="§"/>
            </a:pPr>
            <a:r>
              <a:rPr lang="en-US" sz="1400" dirty="0" err="1" smtClean="0"/>
              <a:t>VizAfrica</a:t>
            </a:r>
            <a:r>
              <a:rPr lang="en-US" sz="1400" dirty="0" smtClean="0"/>
              <a:t> </a:t>
            </a:r>
            <a:r>
              <a:rPr lang="en-US" sz="1400" dirty="0" smtClean="0"/>
              <a:t>2019 Botswana: </a:t>
            </a:r>
            <a:r>
              <a:rPr lang="en-US" sz="1400" dirty="0" smtClean="0">
                <a:hlinkClick r:id="rId5"/>
              </a:rPr>
              <a:t>https://vizafrica.codata.org/2019-Botswana/</a:t>
            </a:r>
            <a:r>
              <a:rPr lang="en-US" sz="1400" dirty="0" smtClean="0"/>
              <a:t> and </a:t>
            </a:r>
            <a:r>
              <a:rPr lang="en-US" sz="1400" dirty="0" smtClean="0">
                <a:hlinkClick r:id="rId6"/>
              </a:rPr>
              <a:t>http://bit.ly/VizAfrica-Botswana</a:t>
            </a:r>
            <a:r>
              <a:rPr lang="en-US" sz="1400" dirty="0" smtClean="0"/>
              <a:t> </a:t>
            </a:r>
          </a:p>
          <a:p>
            <a:pPr marL="685800" lvl="1" indent="-228600">
              <a:spcAft>
                <a:spcPts val="600"/>
              </a:spcAft>
              <a:buFont typeface="Wingdings" charset="2"/>
              <a:buChar char="§"/>
            </a:pPr>
            <a:r>
              <a:rPr lang="en-US" sz="1400" dirty="0" smtClean="0"/>
              <a:t>University of Botswana, Gaborone, 18-19 November</a:t>
            </a:r>
            <a:endParaRPr lang="en-US" sz="1400" dirty="0" smtClean="0"/>
          </a:p>
          <a:p>
            <a:pPr marL="685800" lvl="1" indent="-228600">
              <a:spcAft>
                <a:spcPts val="600"/>
              </a:spcAft>
              <a:buFont typeface="Wingdings" charset="2"/>
              <a:buChar char="§"/>
            </a:pPr>
            <a:r>
              <a:rPr lang="en-US" sz="1400" dirty="0" smtClean="0"/>
              <a:t>Registration still open: </a:t>
            </a:r>
            <a:r>
              <a:rPr lang="en-US" sz="1400" dirty="0" smtClean="0">
                <a:hlinkClick r:id="rId7"/>
              </a:rPr>
              <a:t>https://vizafrica.codata.org/conference/2019-Botswana/register</a:t>
            </a:r>
            <a:r>
              <a:rPr lang="en-US" sz="1400" dirty="0" smtClean="0">
                <a:hlinkClick r:id="rId7"/>
              </a:rPr>
              <a:t>/</a:t>
            </a:r>
            <a:r>
              <a:rPr lang="en-US" sz="1400" dirty="0" smtClean="0"/>
              <a:t> </a:t>
            </a:r>
            <a:endParaRPr lang="en-US" sz="1400" dirty="0" smtClean="0"/>
          </a:p>
          <a:p>
            <a:pPr marL="228600" indent="-228600">
              <a:spcAft>
                <a:spcPts val="600"/>
              </a:spcAft>
              <a:buFont typeface="Wingdings" charset="2"/>
              <a:buChar char="§"/>
            </a:pPr>
            <a:r>
              <a:rPr lang="en-US" sz="1400" dirty="0" smtClean="0"/>
              <a:t>Call </a:t>
            </a:r>
            <a:r>
              <a:rPr lang="en-US" sz="1400" dirty="0" smtClean="0"/>
              <a:t>for Applications to Host </a:t>
            </a:r>
            <a:r>
              <a:rPr lang="en-US" sz="1400" b="1" dirty="0" smtClean="0"/>
              <a:t>International Data Week 2021 </a:t>
            </a:r>
            <a:r>
              <a:rPr lang="en-US" sz="1400" dirty="0" smtClean="0"/>
              <a:t>or </a:t>
            </a:r>
            <a:r>
              <a:rPr lang="en-US" sz="1400" dirty="0" smtClean="0"/>
              <a:t>2023, deadline: </a:t>
            </a:r>
            <a:r>
              <a:rPr lang="en-US" sz="1400" dirty="0" smtClean="0">
                <a:hlinkClick r:id="rId8"/>
              </a:rPr>
              <a:t>http://www.codata.org/news/338/62/Call-for-Applications-to-Host-International-Data-Week-2021-or-2023</a:t>
            </a:r>
            <a:r>
              <a:rPr lang="en-US" sz="1400" dirty="0" smtClean="0"/>
              <a:t> </a:t>
            </a:r>
          </a:p>
          <a:p>
            <a:pPr marL="228600" indent="-228600">
              <a:spcAft>
                <a:spcPts val="600"/>
              </a:spcAft>
              <a:buFont typeface="Wingdings" charset="2"/>
              <a:buChar char="§"/>
            </a:pPr>
            <a:r>
              <a:rPr lang="en-US" sz="1400" b="1" dirty="0" smtClean="0"/>
              <a:t>Next CODATA Conference, Oct-Dec 2020: TBA</a:t>
            </a:r>
            <a:endParaRPr lang="en-US" sz="1400" b="1" dirty="0" smtClean="0"/>
          </a:p>
        </p:txBody>
      </p:sp>
      <p:pic>
        <p:nvPicPr>
          <p:cNvPr id="10" name="Picture 9" descr="finnish_national_archive_reading (1).png"/>
          <p:cNvPicPr>
            <a:picLocks noChangeAspect="1"/>
          </p:cNvPicPr>
          <p:nvPr/>
        </p:nvPicPr>
        <p:blipFill>
          <a:blip r:embed="rId9"/>
          <a:stretch>
            <a:fillRect/>
          </a:stretch>
        </p:blipFill>
        <p:spPr>
          <a:xfrm>
            <a:off x="7176014" y="0"/>
            <a:ext cx="1967884" cy="1395011"/>
          </a:xfrm>
          <a:prstGeom prst="rect">
            <a:avLst/>
          </a:prstGeom>
        </p:spPr>
      </p:pic>
      <p:pic>
        <p:nvPicPr>
          <p:cNvPr id="12" name="Picture 11" descr="VizAfrica.jpg"/>
          <p:cNvPicPr>
            <a:picLocks noChangeAspect="1"/>
          </p:cNvPicPr>
          <p:nvPr/>
        </p:nvPicPr>
        <p:blipFill>
          <a:blip r:embed="rId10"/>
          <a:stretch>
            <a:fillRect/>
          </a:stretch>
        </p:blipFill>
        <p:spPr>
          <a:xfrm>
            <a:off x="5489130" y="1395011"/>
            <a:ext cx="2151068" cy="1620424"/>
          </a:xfrm>
          <a:prstGeom prst="rect">
            <a:avLst/>
          </a:prstGeom>
        </p:spPr>
      </p:pic>
      <p:pic>
        <p:nvPicPr>
          <p:cNvPr id="9" name="Picture 8" descr="18-05-14-HODSON-AOSP FRAMEWORK AND ROADMAP FOR OPEN SCIENCE INFRASTRUCTURE.jpg"/>
          <p:cNvPicPr>
            <a:picLocks noChangeAspect="1"/>
          </p:cNvPicPr>
          <p:nvPr/>
        </p:nvPicPr>
        <p:blipFill>
          <a:blip r:embed="rId11"/>
          <a:stretch>
            <a:fillRect/>
          </a:stretch>
        </p:blipFill>
        <p:spPr>
          <a:xfrm>
            <a:off x="6806293" y="2722676"/>
            <a:ext cx="2193281" cy="1644961"/>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Google Shape;2482;p189"/>
          <p:cNvPicPr preferRelativeResize="0">
            <a:picLocks noChangeAspect="1"/>
          </p:cNvPicPr>
          <p:nvPr/>
        </p:nvPicPr>
        <p:blipFill rotWithShape="1">
          <a:blip r:embed="rId2">
            <a:alphaModFix/>
          </a:blip>
          <a:srcRect/>
          <a:stretch/>
        </p:blipFill>
        <p:spPr>
          <a:xfrm>
            <a:off x="6806293" y="4444029"/>
            <a:ext cx="2337605" cy="648000"/>
          </a:xfrm>
          <a:prstGeom prst="rect">
            <a:avLst/>
          </a:prstGeom>
          <a:noFill/>
          <a:ln>
            <a:noFill/>
          </a:ln>
        </p:spPr>
      </p:pic>
      <p:pic>
        <p:nvPicPr>
          <p:cNvPr id="6" name="Picture 5" descr="CDT_logo-sub_white@3x.png"/>
          <p:cNvPicPr>
            <a:picLocks noChangeAspect="1"/>
          </p:cNvPicPr>
          <p:nvPr/>
        </p:nvPicPr>
        <p:blipFill>
          <a:blip r:embed="rId3"/>
          <a:stretch>
            <a:fillRect/>
          </a:stretch>
        </p:blipFill>
        <p:spPr>
          <a:xfrm>
            <a:off x="42880" y="4405833"/>
            <a:ext cx="1635165" cy="720000"/>
          </a:xfrm>
          <a:prstGeom prst="rect">
            <a:avLst/>
          </a:prstGeom>
        </p:spPr>
      </p:pic>
      <p:sp>
        <p:nvSpPr>
          <p:cNvPr id="7" name="TextBox 6"/>
          <p:cNvSpPr txBox="1"/>
          <p:nvPr/>
        </p:nvSpPr>
        <p:spPr>
          <a:xfrm>
            <a:off x="744380" y="0"/>
            <a:ext cx="7688274" cy="461665"/>
          </a:xfrm>
          <a:prstGeom prst="rect">
            <a:avLst/>
          </a:prstGeom>
          <a:noFill/>
        </p:spPr>
        <p:txBody>
          <a:bodyPr wrap="square" rtlCol="0">
            <a:spAutoFit/>
          </a:bodyPr>
          <a:lstStyle/>
          <a:p>
            <a:pPr lvl="0" algn="ctr"/>
            <a:r>
              <a:rPr lang="en-GB" sz="2400" b="1" kern="0" dirty="0" smtClean="0">
                <a:solidFill>
                  <a:srgbClr val="0D0D0D"/>
                </a:solidFill>
              </a:rPr>
              <a:t>Data Skills and Training</a:t>
            </a:r>
          </a:p>
        </p:txBody>
      </p:sp>
      <p:sp>
        <p:nvSpPr>
          <p:cNvPr id="8" name="TextBox 7"/>
          <p:cNvSpPr txBox="1"/>
          <p:nvPr/>
        </p:nvSpPr>
        <p:spPr>
          <a:xfrm>
            <a:off x="3217897" y="577246"/>
            <a:ext cx="3240000" cy="3431709"/>
          </a:xfrm>
          <a:prstGeom prst="rect">
            <a:avLst/>
          </a:prstGeom>
          <a:noFill/>
        </p:spPr>
        <p:txBody>
          <a:bodyPr wrap="square" rtlCol="0">
            <a:spAutoFit/>
          </a:bodyPr>
          <a:lstStyle/>
          <a:p>
            <a:pPr marL="228600" indent="-228600">
              <a:spcAft>
                <a:spcPts val="600"/>
              </a:spcAft>
              <a:buFont typeface="Wingdings" charset="2"/>
              <a:buChar char="§"/>
            </a:pPr>
            <a:r>
              <a:rPr lang="en-US" sz="1300" b="1" dirty="0" smtClean="0"/>
              <a:t>CODATA-RDA Schools of Research Data Science: </a:t>
            </a:r>
            <a:r>
              <a:rPr lang="en-US" sz="1300" b="1" dirty="0" smtClean="0">
                <a:hlinkClick r:id="rId4"/>
              </a:rPr>
              <a:t>http://bit.ly/CODATA-RDA-data_schools</a:t>
            </a:r>
            <a:r>
              <a:rPr lang="en-US" sz="1300" b="1" dirty="0" smtClean="0"/>
              <a:t> </a:t>
            </a:r>
          </a:p>
          <a:p>
            <a:pPr marL="228600" indent="-228600">
              <a:spcAft>
                <a:spcPts val="600"/>
              </a:spcAft>
              <a:buFont typeface="Wingdings" charset="2"/>
              <a:buChar char="§"/>
            </a:pPr>
            <a:r>
              <a:rPr lang="en-US" sz="1300" dirty="0" smtClean="0"/>
              <a:t>Film: </a:t>
            </a:r>
            <a:r>
              <a:rPr lang="en-US" sz="1300" dirty="0" smtClean="0">
                <a:hlinkClick r:id="rId5"/>
              </a:rPr>
              <a:t>https://vimeo.com/299263596</a:t>
            </a:r>
            <a:r>
              <a:rPr lang="en-US" sz="1300" dirty="0" smtClean="0"/>
              <a:t> </a:t>
            </a:r>
          </a:p>
          <a:p>
            <a:pPr marL="228600" indent="-228600">
              <a:spcAft>
                <a:spcPts val="600"/>
              </a:spcAft>
              <a:buFont typeface="Wingdings" charset="2"/>
              <a:buChar char="§"/>
            </a:pPr>
            <a:r>
              <a:rPr lang="en-US" sz="1300" b="1" dirty="0" smtClean="0"/>
              <a:t>Deadline for Pretoria, 31 October: </a:t>
            </a:r>
            <a:r>
              <a:rPr lang="en-US" sz="1300" b="1" u="sng" dirty="0" smtClean="0">
                <a:hlinkClick r:id="rId6"/>
              </a:rPr>
              <a:t>http://bit.ly/data-school-</a:t>
            </a:r>
            <a:r>
              <a:rPr lang="en-US" sz="1300" b="1" u="sng" dirty="0" smtClean="0">
                <a:hlinkClick r:id="rId6"/>
              </a:rPr>
              <a:t>pretoria</a:t>
            </a:r>
            <a:r>
              <a:rPr lang="en-US" sz="1300" b="1" u="sng" dirty="0" smtClean="0"/>
              <a:t> </a:t>
            </a:r>
            <a:endParaRPr lang="en-US" sz="1300" b="1" u="sng" dirty="0" smtClean="0"/>
          </a:p>
          <a:p>
            <a:pPr marL="228600" indent="-228600">
              <a:spcAft>
                <a:spcPts val="600"/>
              </a:spcAft>
              <a:buFont typeface="Wingdings" charset="2"/>
              <a:buChar char="§"/>
            </a:pPr>
            <a:r>
              <a:rPr lang="en-US" sz="1300" dirty="0" smtClean="0"/>
              <a:t>2020: </a:t>
            </a:r>
            <a:r>
              <a:rPr lang="en-US" sz="1300" b="1" dirty="0" smtClean="0"/>
              <a:t>Pretoria</a:t>
            </a:r>
            <a:r>
              <a:rPr lang="en-US" sz="1300" dirty="0" smtClean="0"/>
              <a:t>, Abuja, Trieste…</a:t>
            </a:r>
            <a:endParaRPr lang="en-US" sz="1300" dirty="0" smtClean="0"/>
          </a:p>
          <a:p>
            <a:pPr marL="228600" indent="-228600">
              <a:spcAft>
                <a:spcPts val="600"/>
              </a:spcAft>
              <a:buFont typeface="Wingdings" charset="2"/>
              <a:buChar char="§"/>
            </a:pPr>
            <a:r>
              <a:rPr lang="en-US" sz="1300" dirty="0" smtClean="0"/>
              <a:t>2019</a:t>
            </a:r>
            <a:r>
              <a:rPr lang="en-US" sz="1300" dirty="0" smtClean="0"/>
              <a:t>: Addis, Trieste, Trieste Advanced Workshops,</a:t>
            </a:r>
            <a:r>
              <a:rPr lang="en-US" sz="1300" dirty="0" smtClean="0"/>
              <a:t> Costa </a:t>
            </a:r>
            <a:r>
              <a:rPr lang="en-US" sz="1300" dirty="0" smtClean="0"/>
              <a:t>Rica.</a:t>
            </a:r>
          </a:p>
          <a:p>
            <a:pPr marL="228600" indent="-228600">
              <a:spcAft>
                <a:spcPts val="600"/>
              </a:spcAft>
              <a:buFont typeface="Wingdings" charset="2"/>
              <a:buChar char="§"/>
            </a:pPr>
            <a:r>
              <a:rPr lang="en-US" sz="1300" dirty="0" smtClean="0"/>
              <a:t>2018: Brisbane, Trieste, Trieste Advanced Workshops, Kigali, São Paulo</a:t>
            </a:r>
          </a:p>
          <a:p>
            <a:pPr marL="228600" indent="-228600">
              <a:spcAft>
                <a:spcPts val="600"/>
              </a:spcAft>
              <a:buFont typeface="Wingdings" charset="2"/>
              <a:buChar char="§"/>
            </a:pPr>
            <a:r>
              <a:rPr lang="en-US" sz="1300" dirty="0" smtClean="0"/>
              <a:t>2017: Trieste, Trieste Advanced Workshops, São Paulo</a:t>
            </a:r>
          </a:p>
          <a:p>
            <a:pPr marL="228600" indent="-228600">
              <a:spcAft>
                <a:spcPts val="600"/>
              </a:spcAft>
              <a:buFont typeface="Wingdings" charset="2"/>
              <a:buChar char="§"/>
            </a:pPr>
            <a:r>
              <a:rPr lang="en-US" sz="1300" dirty="0" smtClean="0"/>
              <a:t>2016: Trieste</a:t>
            </a:r>
          </a:p>
        </p:txBody>
      </p:sp>
      <p:pic>
        <p:nvPicPr>
          <p:cNvPr id="9" name="Picture 8" descr="28280517563_d483bb97ef_h.jpg"/>
          <p:cNvPicPr>
            <a:picLocks noChangeAspect="1"/>
          </p:cNvPicPr>
          <p:nvPr/>
        </p:nvPicPr>
        <p:blipFill>
          <a:blip r:embed="rId7"/>
          <a:stretch>
            <a:fillRect/>
          </a:stretch>
        </p:blipFill>
        <p:spPr>
          <a:xfrm>
            <a:off x="6623896" y="1353934"/>
            <a:ext cx="2520000" cy="1680525"/>
          </a:xfrm>
          <a:prstGeom prst="rect">
            <a:avLst/>
          </a:prstGeom>
        </p:spPr>
      </p:pic>
      <p:pic>
        <p:nvPicPr>
          <p:cNvPr id="10" name="Picture 9" descr="28737861042_6565aebea8_z.jpg"/>
          <p:cNvPicPr>
            <a:picLocks noChangeAspect="1"/>
          </p:cNvPicPr>
          <p:nvPr/>
        </p:nvPicPr>
        <p:blipFill>
          <a:blip r:embed="rId8"/>
          <a:stretch>
            <a:fillRect/>
          </a:stretch>
        </p:blipFill>
        <p:spPr>
          <a:xfrm>
            <a:off x="6623897" y="0"/>
            <a:ext cx="2520000" cy="1433250"/>
          </a:xfrm>
          <a:prstGeom prst="rect">
            <a:avLst/>
          </a:prstGeom>
        </p:spPr>
      </p:pic>
      <p:pic>
        <p:nvPicPr>
          <p:cNvPr id="11" name="Picture 10" descr="CODATA-RDA Data School.jpg"/>
          <p:cNvPicPr>
            <a:picLocks noChangeAspect="1"/>
          </p:cNvPicPr>
          <p:nvPr/>
        </p:nvPicPr>
        <p:blipFill>
          <a:blip r:embed="rId9"/>
          <a:stretch>
            <a:fillRect/>
          </a:stretch>
        </p:blipFill>
        <p:spPr>
          <a:xfrm>
            <a:off x="6623896" y="2941459"/>
            <a:ext cx="2520000" cy="1421811"/>
          </a:xfrm>
          <a:prstGeom prst="rect">
            <a:avLst/>
          </a:prstGeom>
        </p:spPr>
      </p:pic>
      <p:sp>
        <p:nvSpPr>
          <p:cNvPr id="12" name="TextBox 11"/>
          <p:cNvSpPr txBox="1"/>
          <p:nvPr/>
        </p:nvSpPr>
        <p:spPr>
          <a:xfrm>
            <a:off x="-22103" y="577246"/>
            <a:ext cx="3240000" cy="3123932"/>
          </a:xfrm>
          <a:prstGeom prst="rect">
            <a:avLst/>
          </a:prstGeom>
          <a:noFill/>
        </p:spPr>
        <p:txBody>
          <a:bodyPr wrap="square" rtlCol="0">
            <a:spAutoFit/>
          </a:bodyPr>
          <a:lstStyle/>
          <a:p>
            <a:pPr marL="228600" indent="-228600">
              <a:spcAft>
                <a:spcPts val="600"/>
              </a:spcAft>
              <a:buFont typeface="Wingdings" charset="2"/>
              <a:buChar char="§"/>
            </a:pPr>
            <a:r>
              <a:rPr lang="en-GB" sz="1400" b="1" dirty="0" smtClean="0"/>
              <a:t>Regular Beijing Data Science Training Workshops </a:t>
            </a:r>
            <a:r>
              <a:rPr lang="en-GB" sz="1400" b="1" dirty="0" smtClean="0"/>
              <a:t>(last one Sept </a:t>
            </a:r>
            <a:r>
              <a:rPr lang="en-GB" sz="1400" b="1" dirty="0" smtClean="0"/>
              <a:t>2019)</a:t>
            </a:r>
          </a:p>
          <a:p>
            <a:pPr marL="228600" indent="-228600">
              <a:spcAft>
                <a:spcPts val="600"/>
              </a:spcAft>
              <a:buFont typeface="Wingdings" charset="2"/>
              <a:buChar char="§"/>
            </a:pPr>
            <a:r>
              <a:rPr lang="en-GB" sz="1400" dirty="0" err="1" smtClean="0"/>
              <a:t>FAIRsFAIR</a:t>
            </a:r>
            <a:r>
              <a:rPr lang="en-GB" sz="1400" dirty="0" smtClean="0"/>
              <a:t> and GO Train activities: adding data stewardship and train-the-trainer components.</a:t>
            </a:r>
            <a:endParaRPr lang="en-US" sz="1400" dirty="0" smtClean="0"/>
          </a:p>
          <a:p>
            <a:pPr marL="228600" indent="-228600">
              <a:spcAft>
                <a:spcPts val="600"/>
              </a:spcAft>
              <a:buFont typeface="Wingdings" charset="2"/>
              <a:buChar char="§"/>
            </a:pPr>
            <a:r>
              <a:rPr lang="en-GB" sz="1400" dirty="0" smtClean="0"/>
              <a:t>Initiative to develop a community recognised terminology for FAIR data competencies: #terms4FAIRskills</a:t>
            </a:r>
          </a:p>
          <a:p>
            <a:pPr marL="228600" indent="-228600">
              <a:spcAft>
                <a:spcPts val="600"/>
              </a:spcAft>
              <a:buFont typeface="Wingdings" charset="2"/>
              <a:buChar char="§"/>
            </a:pPr>
            <a:r>
              <a:rPr lang="en-GB" sz="1400" dirty="0" smtClean="0"/>
              <a:t>See: </a:t>
            </a:r>
            <a:r>
              <a:rPr lang="en-US" sz="1400" dirty="0" smtClean="0">
                <a:hlinkClick r:id="rId10"/>
              </a:rPr>
              <a:t>http://www.codata.org/fair-data-training</a:t>
            </a:r>
            <a:r>
              <a:rPr lang="en-US" sz="1400" dirty="0" smtClean="0"/>
              <a:t> and </a:t>
            </a:r>
            <a:r>
              <a:rPr lang="en-GB" sz="1400" dirty="0" smtClean="0"/>
              <a:t> </a:t>
            </a:r>
            <a:r>
              <a:rPr lang="en-US" sz="1400" dirty="0" smtClean="0">
                <a:hlinkClick r:id="rId11"/>
              </a:rPr>
              <a:t>https://terms4fairskills.github.io/Announcement.html</a:t>
            </a:r>
            <a:r>
              <a:rPr lang="en-US" sz="1400" dirty="0" smtClean="0"/>
              <a:t>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extBox 6"/>
          <p:cNvSpPr txBox="1"/>
          <p:nvPr/>
        </p:nvSpPr>
        <p:spPr>
          <a:xfrm>
            <a:off x="42880" y="0"/>
            <a:ext cx="9101018" cy="461665"/>
          </a:xfrm>
          <a:prstGeom prst="rect">
            <a:avLst/>
          </a:prstGeom>
          <a:noFill/>
        </p:spPr>
        <p:txBody>
          <a:bodyPr wrap="square" rtlCol="0">
            <a:spAutoFit/>
          </a:bodyPr>
          <a:lstStyle/>
          <a:p>
            <a:pPr lvl="0" algn="ctr"/>
            <a:r>
              <a:rPr lang="en-GB" sz="2400" b="1" dirty="0" smtClean="0">
                <a:solidFill>
                  <a:srgbClr val="0D0D0D"/>
                </a:solidFill>
              </a:rPr>
              <a:t>CODATA Early Career Data Scientists and Stewards</a:t>
            </a:r>
            <a:endParaRPr lang="en-US" sz="2400" b="1" kern="0" dirty="0" smtClean="0">
              <a:solidFill>
                <a:srgbClr val="0D0D0D"/>
              </a:solidFill>
            </a:endParaRPr>
          </a:p>
        </p:txBody>
      </p:sp>
      <p:sp>
        <p:nvSpPr>
          <p:cNvPr id="11" name="TextBox 10"/>
          <p:cNvSpPr txBox="1"/>
          <p:nvPr/>
        </p:nvSpPr>
        <p:spPr>
          <a:xfrm>
            <a:off x="42881" y="654210"/>
            <a:ext cx="4508072" cy="3785652"/>
          </a:xfrm>
          <a:prstGeom prst="rect">
            <a:avLst/>
          </a:prstGeom>
          <a:noFill/>
        </p:spPr>
        <p:txBody>
          <a:bodyPr wrap="square" rtlCol="0">
            <a:spAutoFit/>
          </a:bodyPr>
          <a:lstStyle/>
          <a:p>
            <a:pPr marL="228600" indent="-228600">
              <a:spcAft>
                <a:spcPts val="600"/>
              </a:spcAft>
              <a:buFont typeface="Wingdings" charset="2"/>
              <a:buChar char="§"/>
            </a:pPr>
            <a:r>
              <a:rPr lang="en-US" sz="1300" dirty="0" smtClean="0"/>
              <a:t>Aim to re-create an active group of Early Career Data Scientists and Stewards.</a:t>
            </a:r>
          </a:p>
          <a:p>
            <a:pPr marL="228600" indent="-228600">
              <a:spcAft>
                <a:spcPts val="600"/>
              </a:spcAft>
              <a:buFont typeface="Wingdings" charset="2"/>
              <a:buChar char="§"/>
            </a:pPr>
            <a:r>
              <a:rPr lang="en-US" sz="1300" dirty="0" smtClean="0"/>
              <a:t>Alumni of Data Schools and Training Workshops.</a:t>
            </a:r>
          </a:p>
          <a:p>
            <a:pPr marL="228600" indent="-228600">
              <a:spcAft>
                <a:spcPts val="600"/>
              </a:spcAft>
              <a:buFont typeface="Wingdings" charset="2"/>
              <a:buChar char="§"/>
            </a:pPr>
            <a:r>
              <a:rPr lang="en-US" sz="1300" dirty="0" smtClean="0"/>
              <a:t>Students &gt; Helpers &gt; Instructors &gt; Directors</a:t>
            </a:r>
            <a:r>
              <a:rPr lang="en-US" sz="1300" dirty="0" smtClean="0"/>
              <a:t>…</a:t>
            </a:r>
          </a:p>
          <a:p>
            <a:pPr marL="228600" indent="-228600">
              <a:spcAft>
                <a:spcPts val="600"/>
              </a:spcAft>
              <a:buFont typeface="Wingdings" charset="2"/>
              <a:buChar char="§"/>
            </a:pPr>
            <a:r>
              <a:rPr lang="en-US" sz="1300" dirty="0" smtClean="0"/>
              <a:t>Alumni Sara El </a:t>
            </a:r>
            <a:r>
              <a:rPr lang="en-US" sz="1300" dirty="0" err="1" smtClean="0"/>
              <a:t>Jadid</a:t>
            </a:r>
            <a:r>
              <a:rPr lang="en-US" sz="1300" dirty="0" smtClean="0"/>
              <a:t> and Marcela Alfaro now co-chairs of the Data Schools.</a:t>
            </a:r>
          </a:p>
          <a:p>
            <a:pPr marL="228600" indent="-228600">
              <a:spcAft>
                <a:spcPts val="600"/>
              </a:spcAft>
              <a:buFont typeface="Wingdings" charset="2"/>
              <a:buChar char="§"/>
            </a:pPr>
            <a:r>
              <a:rPr lang="en-US" sz="1300" dirty="0" smtClean="0"/>
              <a:t>Felix </a:t>
            </a:r>
            <a:r>
              <a:rPr lang="en-US" sz="1300" dirty="0" err="1" smtClean="0"/>
              <a:t>Emeka</a:t>
            </a:r>
            <a:r>
              <a:rPr lang="en-US" sz="1300" dirty="0" smtClean="0"/>
              <a:t> </a:t>
            </a:r>
            <a:r>
              <a:rPr lang="en-US" sz="1300" dirty="0" err="1" smtClean="0"/>
              <a:t>Anyiam</a:t>
            </a:r>
            <a:r>
              <a:rPr lang="en-US" sz="1300" dirty="0" smtClean="0"/>
              <a:t> and others run the careers list.</a:t>
            </a:r>
          </a:p>
          <a:p>
            <a:pPr marL="228600" indent="-228600">
              <a:spcAft>
                <a:spcPts val="600"/>
              </a:spcAft>
              <a:buFont typeface="Wingdings" charset="2"/>
              <a:buChar char="§"/>
            </a:pPr>
            <a:r>
              <a:rPr lang="en-US" sz="1300" dirty="0" err="1" smtClean="0"/>
              <a:t>Shaily</a:t>
            </a:r>
            <a:r>
              <a:rPr lang="en-US" sz="1300" dirty="0" smtClean="0"/>
              <a:t> </a:t>
            </a:r>
            <a:r>
              <a:rPr lang="en-US" sz="1300" dirty="0" err="1" smtClean="0"/>
              <a:t>Ghandi</a:t>
            </a:r>
            <a:r>
              <a:rPr lang="en-US" sz="1300" dirty="0" smtClean="0"/>
              <a:t> has been a helper at Trieste</a:t>
            </a:r>
          </a:p>
          <a:p>
            <a:pPr marL="228600" indent="-228600">
              <a:spcAft>
                <a:spcPts val="600"/>
              </a:spcAft>
              <a:buFont typeface="Wingdings" charset="2"/>
              <a:buChar char="§"/>
            </a:pPr>
            <a:r>
              <a:rPr lang="en-US" sz="1300" dirty="0" err="1" smtClean="0"/>
              <a:t>Shaily</a:t>
            </a:r>
            <a:r>
              <a:rPr lang="en-US" sz="1300" dirty="0" smtClean="0"/>
              <a:t> and Felix </a:t>
            </a:r>
            <a:r>
              <a:rPr lang="en-US" sz="1300" dirty="0" err="1" smtClean="0"/>
              <a:t>organised</a:t>
            </a:r>
            <a:r>
              <a:rPr lang="en-US" sz="1300" dirty="0" smtClean="0"/>
              <a:t> a school on urban data science </a:t>
            </a:r>
            <a:r>
              <a:rPr lang="en-US" sz="1300" dirty="0" smtClean="0"/>
              <a:t>https://sws.cept.ac.in/course-detail/urban-data-science-S19FT001</a:t>
            </a:r>
            <a:endParaRPr lang="en-US" sz="1300" dirty="0" smtClean="0"/>
          </a:p>
          <a:p>
            <a:pPr marL="228600" indent="-228600">
              <a:spcAft>
                <a:spcPts val="600"/>
              </a:spcAft>
              <a:buFont typeface="Wingdings" charset="2"/>
              <a:buChar char="§"/>
            </a:pPr>
            <a:r>
              <a:rPr lang="en-US" sz="1300" b="1" dirty="0" smtClean="0"/>
              <a:t>Small grants to assist participation, running events, managing the careers list etc.</a:t>
            </a:r>
          </a:p>
          <a:p>
            <a:pPr marL="228600" indent="-228600">
              <a:spcAft>
                <a:spcPts val="600"/>
              </a:spcAft>
              <a:buFont typeface="Wingdings" charset="2"/>
              <a:buChar char="§"/>
            </a:pPr>
            <a:r>
              <a:rPr lang="en-US" sz="1300" dirty="0" smtClean="0"/>
              <a:t>Sign up to CODATA lists for more information.</a:t>
            </a:r>
          </a:p>
          <a:p>
            <a:pPr marL="182563" indent="-182563">
              <a:spcAft>
                <a:spcPts val="600"/>
              </a:spcAft>
              <a:buFont typeface="Wingdings" charset="2"/>
              <a:buChar char="§"/>
            </a:pPr>
            <a:endParaRPr lang="en-US" sz="1300" dirty="0" smtClean="0"/>
          </a:p>
        </p:txBody>
      </p:sp>
      <p:pic>
        <p:nvPicPr>
          <p:cNvPr id="9" name="Picture 8" descr="Chung-Success.jpg"/>
          <p:cNvPicPr>
            <a:picLocks noChangeAspect="1"/>
          </p:cNvPicPr>
          <p:nvPr/>
        </p:nvPicPr>
        <p:blipFill>
          <a:blip r:embed="rId2"/>
          <a:stretch>
            <a:fillRect/>
          </a:stretch>
        </p:blipFill>
        <p:spPr>
          <a:xfrm>
            <a:off x="7317468" y="2795407"/>
            <a:ext cx="1826430" cy="1610426"/>
          </a:xfrm>
          <a:prstGeom prst="rect">
            <a:avLst/>
          </a:prstGeom>
        </p:spPr>
      </p:pic>
      <p:pic>
        <p:nvPicPr>
          <p:cNvPr id="12" name="Picture 11" descr="Felix.png"/>
          <p:cNvPicPr>
            <a:picLocks noChangeAspect="1"/>
          </p:cNvPicPr>
          <p:nvPr/>
        </p:nvPicPr>
        <p:blipFill>
          <a:blip r:embed="rId3"/>
          <a:stretch>
            <a:fillRect/>
          </a:stretch>
        </p:blipFill>
        <p:spPr>
          <a:xfrm>
            <a:off x="5032026" y="2601230"/>
            <a:ext cx="1335436" cy="1602523"/>
          </a:xfrm>
          <a:prstGeom prst="rect">
            <a:avLst/>
          </a:prstGeom>
        </p:spPr>
      </p:pic>
      <p:sp>
        <p:nvSpPr>
          <p:cNvPr id="13"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 name="Google Shape;2482;p189"/>
          <p:cNvPicPr preferRelativeResize="0">
            <a:picLocks noChangeAspect="1"/>
          </p:cNvPicPr>
          <p:nvPr/>
        </p:nvPicPr>
        <p:blipFill rotWithShape="1">
          <a:blip r:embed="rId4">
            <a:alphaModFix/>
          </a:blip>
          <a:srcRect/>
          <a:stretch/>
        </p:blipFill>
        <p:spPr>
          <a:xfrm>
            <a:off x="6806293" y="4444029"/>
            <a:ext cx="2337605" cy="648000"/>
          </a:xfrm>
          <a:prstGeom prst="rect">
            <a:avLst/>
          </a:prstGeom>
          <a:noFill/>
          <a:ln>
            <a:noFill/>
          </a:ln>
        </p:spPr>
      </p:pic>
      <p:pic>
        <p:nvPicPr>
          <p:cNvPr id="15" name="Picture 14" descr="CDT_logo-sub_white@3x.png"/>
          <p:cNvPicPr>
            <a:picLocks noChangeAspect="1"/>
          </p:cNvPicPr>
          <p:nvPr/>
        </p:nvPicPr>
        <p:blipFill>
          <a:blip r:embed="rId5"/>
          <a:stretch>
            <a:fillRect/>
          </a:stretch>
        </p:blipFill>
        <p:spPr>
          <a:xfrm>
            <a:off x="42880" y="4405833"/>
            <a:ext cx="1635165" cy="720000"/>
          </a:xfrm>
          <a:prstGeom prst="rect">
            <a:avLst/>
          </a:prstGeom>
        </p:spPr>
      </p:pic>
      <p:pic>
        <p:nvPicPr>
          <p:cNvPr id="16" name="Picture 15" descr="Sara El jadid.jpg"/>
          <p:cNvPicPr>
            <a:picLocks noChangeAspect="1"/>
          </p:cNvPicPr>
          <p:nvPr/>
        </p:nvPicPr>
        <p:blipFill>
          <a:blip r:embed="rId6"/>
          <a:stretch>
            <a:fillRect/>
          </a:stretch>
        </p:blipFill>
        <p:spPr>
          <a:xfrm>
            <a:off x="5032026" y="500063"/>
            <a:ext cx="1335436" cy="1540888"/>
          </a:xfrm>
          <a:prstGeom prst="rect">
            <a:avLst/>
          </a:prstGeom>
        </p:spPr>
      </p:pic>
      <p:pic>
        <p:nvPicPr>
          <p:cNvPr id="17" name="Picture 16" descr="IMG_2500.JPG"/>
          <p:cNvPicPr>
            <a:picLocks noChangeAspect="1"/>
          </p:cNvPicPr>
          <p:nvPr/>
        </p:nvPicPr>
        <p:blipFill>
          <a:blip r:embed="rId7"/>
          <a:stretch>
            <a:fillRect/>
          </a:stretch>
        </p:blipFill>
        <p:spPr>
          <a:xfrm rot="8769452">
            <a:off x="6376250" y="1086487"/>
            <a:ext cx="2459575" cy="1844682"/>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Google Shape;2482;p189"/>
          <p:cNvPicPr preferRelativeResize="0">
            <a:picLocks noChangeAspect="1"/>
          </p:cNvPicPr>
          <p:nvPr/>
        </p:nvPicPr>
        <p:blipFill rotWithShape="1">
          <a:blip r:embed="rId2">
            <a:alphaModFix/>
          </a:blip>
          <a:srcRect/>
          <a:stretch/>
        </p:blipFill>
        <p:spPr>
          <a:xfrm>
            <a:off x="6806293" y="4444029"/>
            <a:ext cx="2337605" cy="648000"/>
          </a:xfrm>
          <a:prstGeom prst="rect">
            <a:avLst/>
          </a:prstGeom>
          <a:noFill/>
          <a:ln>
            <a:noFill/>
          </a:ln>
        </p:spPr>
      </p:pic>
      <p:pic>
        <p:nvPicPr>
          <p:cNvPr id="6" name="Picture 5" descr="CDT_logo-sub_white@3x.png"/>
          <p:cNvPicPr>
            <a:picLocks noChangeAspect="1"/>
          </p:cNvPicPr>
          <p:nvPr/>
        </p:nvPicPr>
        <p:blipFill>
          <a:blip r:embed="rId3"/>
          <a:stretch>
            <a:fillRect/>
          </a:stretch>
        </p:blipFill>
        <p:spPr>
          <a:xfrm>
            <a:off x="42880" y="4405833"/>
            <a:ext cx="1635165" cy="720000"/>
          </a:xfrm>
          <a:prstGeom prst="rect">
            <a:avLst/>
          </a:prstGeom>
        </p:spPr>
      </p:pic>
      <p:sp>
        <p:nvSpPr>
          <p:cNvPr id="7" name="TextBox 6"/>
          <p:cNvSpPr txBox="1"/>
          <p:nvPr/>
        </p:nvSpPr>
        <p:spPr>
          <a:xfrm>
            <a:off x="744380" y="0"/>
            <a:ext cx="7688274" cy="461665"/>
          </a:xfrm>
          <a:prstGeom prst="rect">
            <a:avLst/>
          </a:prstGeom>
          <a:noFill/>
        </p:spPr>
        <p:txBody>
          <a:bodyPr wrap="square" rtlCol="0">
            <a:spAutoFit/>
          </a:bodyPr>
          <a:lstStyle/>
          <a:p>
            <a:pPr lvl="0" algn="ctr"/>
            <a:r>
              <a:rPr lang="en-GB" sz="2400" b="1" kern="0" dirty="0" smtClean="0">
                <a:solidFill>
                  <a:srgbClr val="0D0D0D"/>
                </a:solidFill>
              </a:rPr>
              <a:t>How to engage with CODATA?</a:t>
            </a:r>
          </a:p>
        </p:txBody>
      </p:sp>
      <p:sp>
        <p:nvSpPr>
          <p:cNvPr id="8" name="TextBox 7"/>
          <p:cNvSpPr txBox="1"/>
          <p:nvPr/>
        </p:nvSpPr>
        <p:spPr>
          <a:xfrm>
            <a:off x="-102" y="596487"/>
            <a:ext cx="4233445" cy="2262158"/>
          </a:xfrm>
          <a:prstGeom prst="rect">
            <a:avLst/>
          </a:prstGeom>
          <a:noFill/>
        </p:spPr>
        <p:txBody>
          <a:bodyPr wrap="square" rtlCol="0">
            <a:spAutoFit/>
          </a:bodyPr>
          <a:lstStyle/>
          <a:p>
            <a:pPr marL="228600" indent="-228600">
              <a:spcAft>
                <a:spcPts val="600"/>
              </a:spcAft>
              <a:buFont typeface="Wingdings" charset="2"/>
              <a:buChar char="§"/>
            </a:pPr>
            <a:r>
              <a:rPr lang="en-US" sz="1400" b="1" dirty="0" smtClean="0"/>
              <a:t>Tell us what is most important to you! Engage with us on what we should be doing!</a:t>
            </a:r>
          </a:p>
          <a:p>
            <a:pPr marL="228600" indent="-228600">
              <a:spcAft>
                <a:spcPts val="600"/>
              </a:spcAft>
              <a:buFont typeface="Wingdings" charset="2"/>
              <a:buChar char="§"/>
            </a:pPr>
            <a:r>
              <a:rPr lang="en-US" sz="1400" dirty="0" smtClean="0"/>
              <a:t>Active engagement with </a:t>
            </a:r>
            <a:r>
              <a:rPr lang="en-US" sz="1400" dirty="0" err="1" smtClean="0"/>
              <a:t>ISUs</a:t>
            </a:r>
            <a:r>
              <a:rPr lang="en-US" sz="1400" dirty="0" smtClean="0"/>
              <a:t> and in particular with their data and information committees / commissions, projects and initiatives.</a:t>
            </a:r>
          </a:p>
          <a:p>
            <a:pPr marL="228600" indent="-228600">
              <a:spcAft>
                <a:spcPts val="600"/>
              </a:spcAft>
              <a:buFont typeface="Wingdings" charset="2"/>
              <a:buChar char="§"/>
            </a:pPr>
            <a:r>
              <a:rPr lang="en-US" sz="1400" dirty="0" smtClean="0"/>
              <a:t>Active National Committee: should be a bi-directional point of contact.</a:t>
            </a:r>
          </a:p>
          <a:p>
            <a:pPr marL="228600" indent="-228600">
              <a:spcAft>
                <a:spcPts val="600"/>
              </a:spcAft>
              <a:buFont typeface="Wingdings" charset="2"/>
              <a:buChar char="§"/>
            </a:pPr>
            <a:r>
              <a:rPr lang="en-US" sz="1400" b="1" dirty="0" smtClean="0"/>
              <a:t>Institutional Membership now available with role in governance</a:t>
            </a:r>
            <a:r>
              <a:rPr lang="en-US" sz="1400" b="1" dirty="0" smtClean="0"/>
              <a:t>.</a:t>
            </a:r>
          </a:p>
        </p:txBody>
      </p:sp>
      <p:sp>
        <p:nvSpPr>
          <p:cNvPr id="9" name="TextBox 8"/>
          <p:cNvSpPr txBox="1"/>
          <p:nvPr/>
        </p:nvSpPr>
        <p:spPr>
          <a:xfrm>
            <a:off x="4689570" y="596487"/>
            <a:ext cx="4233445" cy="3570208"/>
          </a:xfrm>
          <a:prstGeom prst="rect">
            <a:avLst/>
          </a:prstGeom>
          <a:noFill/>
        </p:spPr>
        <p:txBody>
          <a:bodyPr wrap="square" rtlCol="0">
            <a:spAutoFit/>
          </a:bodyPr>
          <a:lstStyle/>
          <a:p>
            <a:pPr marL="228600" indent="-228600">
              <a:spcAft>
                <a:spcPts val="600"/>
              </a:spcAft>
              <a:buFont typeface="Wingdings" charset="2"/>
              <a:buChar char="§"/>
            </a:pPr>
            <a:r>
              <a:rPr lang="en-US" sz="1400" b="1" dirty="0" smtClean="0"/>
              <a:t>Decadal </a:t>
            </a:r>
            <a:r>
              <a:rPr lang="en-US" sz="1400" b="1" dirty="0" err="1" smtClean="0"/>
              <a:t>Programme</a:t>
            </a:r>
            <a:r>
              <a:rPr lang="en-US" sz="1400" b="1" dirty="0" smtClean="0"/>
              <a:t>: Making Data </a:t>
            </a:r>
            <a:r>
              <a:rPr lang="en-US" sz="1400" b="1" dirty="0" smtClean="0"/>
              <a:t>Work for Cross-Domain Challenges</a:t>
            </a:r>
            <a:endParaRPr lang="en-US" sz="1400" b="1" dirty="0" smtClean="0"/>
          </a:p>
          <a:p>
            <a:pPr marL="228600" indent="-228600">
              <a:spcAft>
                <a:spcPts val="600"/>
              </a:spcAft>
              <a:buFont typeface="Wingdings" charset="2"/>
              <a:buChar char="§"/>
            </a:pPr>
            <a:r>
              <a:rPr lang="en-US" sz="1400" b="1" dirty="0" smtClean="0"/>
              <a:t>Engage through this with data specifications experts, domain experts, unions.</a:t>
            </a:r>
            <a:endParaRPr lang="en-US" sz="1400" b="1" dirty="0" smtClean="0"/>
          </a:p>
          <a:p>
            <a:pPr marL="228600" indent="-228600">
              <a:spcAft>
                <a:spcPts val="600"/>
              </a:spcAft>
              <a:buFont typeface="Wingdings" charset="2"/>
              <a:buChar char="§"/>
            </a:pPr>
            <a:r>
              <a:rPr lang="en-US" sz="1400" dirty="0" smtClean="0"/>
              <a:t>African Open Science Platform, </a:t>
            </a:r>
            <a:r>
              <a:rPr lang="en-US" sz="1400" dirty="0" smtClean="0"/>
              <a:t>Task Groups, Data Policy Committee, Data Schools, Global Data Forum…</a:t>
            </a:r>
          </a:p>
          <a:p>
            <a:pPr marL="228600" indent="-228600">
              <a:spcAft>
                <a:spcPts val="600"/>
              </a:spcAft>
              <a:buFont typeface="Wingdings" charset="2"/>
              <a:buChar char="§"/>
            </a:pPr>
            <a:r>
              <a:rPr lang="en-US" sz="1400" dirty="0" smtClean="0"/>
              <a:t>CODATA </a:t>
            </a:r>
            <a:r>
              <a:rPr lang="en-US" sz="1400" dirty="0" smtClean="0"/>
              <a:t>Conferences </a:t>
            </a:r>
            <a:r>
              <a:rPr lang="en-US" sz="1400" dirty="0" smtClean="0"/>
              <a:t>(e.g. Beijing </a:t>
            </a:r>
            <a:r>
              <a:rPr lang="en-US" sz="1400" dirty="0" smtClean="0"/>
              <a:t>2019), RDM Conferences (next one is Helsinki with RDA in Oct 2019), </a:t>
            </a:r>
            <a:r>
              <a:rPr lang="en-US" sz="1400" dirty="0" err="1" smtClean="0"/>
              <a:t>VizAfrica</a:t>
            </a:r>
            <a:r>
              <a:rPr lang="en-US" sz="1400" dirty="0" smtClean="0"/>
              <a:t> in Nov 2019.</a:t>
            </a:r>
          </a:p>
          <a:p>
            <a:pPr marL="228600" indent="-228600">
              <a:spcAft>
                <a:spcPts val="600"/>
              </a:spcAft>
              <a:buFont typeface="Wingdings" charset="2"/>
              <a:buChar char="§"/>
            </a:pPr>
            <a:r>
              <a:rPr lang="en-US" sz="1400" dirty="0" smtClean="0"/>
              <a:t>Call for </a:t>
            </a:r>
            <a:r>
              <a:rPr lang="en-US" sz="1400" dirty="0" err="1" smtClean="0"/>
              <a:t>EoIs</a:t>
            </a:r>
            <a:r>
              <a:rPr lang="en-US" sz="1400" dirty="0" smtClean="0"/>
              <a:t> to host International Data Week in 2021 or 2023.</a:t>
            </a:r>
            <a:endParaRPr lang="en-US" sz="1400" b="1" dirty="0" smtClean="0"/>
          </a:p>
          <a:p>
            <a:pPr marL="228600" indent="-228600">
              <a:spcAft>
                <a:spcPts val="600"/>
              </a:spcAft>
              <a:buFont typeface="Wingdings" charset="2"/>
              <a:buChar char="§"/>
            </a:pPr>
            <a:endParaRPr lang="en-US" sz="1400" dirty="0" smtClean="0"/>
          </a:p>
          <a:p>
            <a:pPr marL="182563" indent="-182563">
              <a:spcAft>
                <a:spcPts val="600"/>
              </a:spcAft>
              <a:buFont typeface="Wingdings" charset="2"/>
              <a:buChar char="§"/>
            </a:pPr>
            <a:endParaRPr lang="en-US" sz="1400"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extBox 6"/>
          <p:cNvSpPr txBox="1"/>
          <p:nvPr/>
        </p:nvSpPr>
        <p:spPr>
          <a:xfrm>
            <a:off x="744380" y="0"/>
            <a:ext cx="7688274" cy="461665"/>
          </a:xfrm>
          <a:prstGeom prst="rect">
            <a:avLst/>
          </a:prstGeom>
          <a:noFill/>
        </p:spPr>
        <p:txBody>
          <a:bodyPr wrap="square" rtlCol="0">
            <a:spAutoFit/>
          </a:bodyPr>
          <a:lstStyle/>
          <a:p>
            <a:pPr lvl="0" algn="ctr"/>
            <a:r>
              <a:rPr lang="en-GB" sz="2400" b="1" dirty="0" smtClean="0">
                <a:solidFill>
                  <a:srgbClr val="0D0D0D"/>
                </a:solidFill>
              </a:rPr>
              <a:t>Open Science and FAIR Data</a:t>
            </a:r>
            <a:endParaRPr lang="en-US" sz="2400" b="1" kern="0" dirty="0" smtClean="0">
              <a:solidFill>
                <a:srgbClr val="0D0D0D"/>
              </a:solidFill>
            </a:endParaRPr>
          </a:p>
        </p:txBody>
      </p:sp>
      <p:sp>
        <p:nvSpPr>
          <p:cNvPr id="8" name="TextBox 7"/>
          <p:cNvSpPr txBox="1"/>
          <p:nvPr/>
        </p:nvSpPr>
        <p:spPr>
          <a:xfrm>
            <a:off x="0" y="713607"/>
            <a:ext cx="3694644" cy="3477876"/>
          </a:xfrm>
          <a:prstGeom prst="rect">
            <a:avLst/>
          </a:prstGeom>
          <a:noFill/>
        </p:spPr>
        <p:txBody>
          <a:bodyPr wrap="square" rtlCol="0">
            <a:spAutoFit/>
          </a:bodyPr>
          <a:lstStyle/>
          <a:p>
            <a:pPr marL="182563" indent="-182563">
              <a:spcAft>
                <a:spcPts val="600"/>
              </a:spcAft>
              <a:buFont typeface="Wingdings" charset="2"/>
              <a:buChar char="§"/>
            </a:pPr>
            <a:r>
              <a:rPr lang="en-US" sz="1300" dirty="0" smtClean="0">
                <a:solidFill>
                  <a:schemeClr val="tx1">
                    <a:lumMod val="75000"/>
                    <a:lumOff val="25000"/>
                  </a:schemeClr>
                </a:solidFill>
              </a:rPr>
              <a:t>CODATA President, 2014-2018, Geoffrey </a:t>
            </a:r>
            <a:r>
              <a:rPr lang="en-US" sz="1300" dirty="0" err="1" smtClean="0">
                <a:solidFill>
                  <a:schemeClr val="tx1">
                    <a:lumMod val="75000"/>
                    <a:lumOff val="25000"/>
                  </a:schemeClr>
                </a:solidFill>
              </a:rPr>
              <a:t>Boulton</a:t>
            </a:r>
            <a:r>
              <a:rPr lang="en-US" sz="1300" dirty="0" smtClean="0">
                <a:solidFill>
                  <a:schemeClr val="tx1">
                    <a:lumMod val="75000"/>
                    <a:lumOff val="25000"/>
                  </a:schemeClr>
                </a:solidFill>
              </a:rPr>
              <a:t>, lead author of ‘Science as an Open Enterprise’.</a:t>
            </a:r>
          </a:p>
          <a:p>
            <a:pPr marL="182563" indent="-182563">
              <a:spcAft>
                <a:spcPts val="600"/>
              </a:spcAft>
              <a:buFont typeface="Wingdings" charset="2"/>
              <a:buChar char="§"/>
            </a:pPr>
            <a:r>
              <a:rPr lang="en-US" sz="1300" b="1" dirty="0" smtClean="0">
                <a:solidFill>
                  <a:schemeClr val="tx1">
                    <a:lumMod val="75000"/>
                    <a:lumOff val="25000"/>
                  </a:schemeClr>
                </a:solidFill>
              </a:rPr>
              <a:t>Significant driver is good scientific practice: ‘to fail to communicate the data that supports scientific assertions is </a:t>
            </a:r>
            <a:r>
              <a:rPr lang="en-US" sz="1300" b="1" i="1" dirty="0" smtClean="0">
                <a:solidFill>
                  <a:schemeClr val="tx1">
                    <a:lumMod val="75000"/>
                    <a:lumOff val="25000"/>
                  </a:schemeClr>
                </a:solidFill>
              </a:rPr>
              <a:t>tantamount to </a:t>
            </a:r>
            <a:r>
              <a:rPr lang="en-US" sz="1300" b="1" dirty="0" smtClean="0">
                <a:solidFill>
                  <a:schemeClr val="tx1">
                    <a:lumMod val="75000"/>
                    <a:lumOff val="25000"/>
                  </a:schemeClr>
                </a:solidFill>
              </a:rPr>
              <a:t>malpractice’.</a:t>
            </a:r>
          </a:p>
          <a:p>
            <a:pPr marL="182563" indent="-182563">
              <a:spcAft>
                <a:spcPts val="600"/>
              </a:spcAft>
              <a:buFont typeface="Wingdings" charset="2"/>
              <a:buChar char="§"/>
            </a:pPr>
            <a:r>
              <a:rPr lang="en-US" sz="1300" b="1" dirty="0" smtClean="0">
                <a:solidFill>
                  <a:schemeClr val="tx1">
                    <a:lumMod val="75000"/>
                    <a:lumOff val="25000"/>
                  </a:schemeClr>
                </a:solidFill>
              </a:rPr>
              <a:t>Data should be intelligently open – and intelligibly open.</a:t>
            </a:r>
          </a:p>
          <a:p>
            <a:pPr marL="182563" indent="-182563">
              <a:spcAft>
                <a:spcPts val="600"/>
              </a:spcAft>
              <a:buFont typeface="Wingdings" charset="2"/>
              <a:buChar char="§"/>
            </a:pPr>
            <a:r>
              <a:rPr lang="en-US" sz="1300" dirty="0" smtClean="0">
                <a:solidFill>
                  <a:schemeClr val="tx1">
                    <a:lumMod val="75000"/>
                    <a:lumOff val="25000"/>
                  </a:schemeClr>
                </a:solidFill>
              </a:rPr>
              <a:t>CODATA General Assembly Nov 2018, elected new CODATA President, </a:t>
            </a:r>
            <a:r>
              <a:rPr lang="en-US" sz="1300" dirty="0" err="1" smtClean="0">
                <a:solidFill>
                  <a:schemeClr val="tx1">
                    <a:lumMod val="75000"/>
                    <a:lumOff val="25000"/>
                  </a:schemeClr>
                </a:solidFill>
              </a:rPr>
              <a:t>Barend</a:t>
            </a:r>
            <a:r>
              <a:rPr lang="en-US" sz="1300" dirty="0" smtClean="0">
                <a:solidFill>
                  <a:schemeClr val="tx1">
                    <a:lumMod val="75000"/>
                    <a:lumOff val="25000"/>
                  </a:schemeClr>
                </a:solidFill>
              </a:rPr>
              <a:t> Mons and a new Executive Committee.</a:t>
            </a:r>
          </a:p>
          <a:p>
            <a:pPr marL="182563" indent="-182563">
              <a:spcAft>
                <a:spcPts val="600"/>
              </a:spcAft>
              <a:buFont typeface="Wingdings" charset="2"/>
              <a:buChar char="§"/>
            </a:pPr>
            <a:r>
              <a:rPr lang="en-US" sz="1300" b="1" dirty="0" smtClean="0">
                <a:solidFill>
                  <a:schemeClr val="tx1">
                    <a:lumMod val="75000"/>
                    <a:lumOff val="25000"/>
                  </a:schemeClr>
                </a:solidFill>
              </a:rPr>
              <a:t>One of the originators of the FAIR principles and of the GO FAIR initiative.</a:t>
            </a:r>
          </a:p>
          <a:p>
            <a:pPr marL="182563" indent="-182563">
              <a:spcAft>
                <a:spcPts val="600"/>
              </a:spcAft>
              <a:buFont typeface="Wingdings" charset="2"/>
              <a:buChar char="§"/>
            </a:pPr>
            <a:r>
              <a:rPr lang="en-US" sz="1300" b="1" dirty="0" smtClean="0">
                <a:solidFill>
                  <a:schemeClr val="tx1">
                    <a:lumMod val="75000"/>
                    <a:lumOff val="25000"/>
                  </a:schemeClr>
                </a:solidFill>
              </a:rPr>
              <a:t>FAIR is a neat encapsulation of what is needed for data to be </a:t>
            </a:r>
            <a:r>
              <a:rPr lang="en-US" sz="1300" b="1" dirty="0" smtClean="0">
                <a:solidFill>
                  <a:schemeClr val="tx1">
                    <a:lumMod val="75000"/>
                    <a:lumOff val="25000"/>
                  </a:schemeClr>
                </a:solidFill>
              </a:rPr>
              <a:t>usable</a:t>
            </a:r>
            <a:r>
              <a:rPr lang="en-US" sz="1300" b="1" dirty="0" smtClean="0">
                <a:solidFill>
                  <a:schemeClr val="tx1">
                    <a:lumMod val="75000"/>
                    <a:lumOff val="25000"/>
                  </a:schemeClr>
                </a:solidFill>
              </a:rPr>
              <a:t> at scale.</a:t>
            </a:r>
            <a:endParaRPr lang="en-US" sz="1300" b="1" dirty="0" smtClean="0">
              <a:solidFill>
                <a:schemeClr val="tx1">
                  <a:lumMod val="75000"/>
                  <a:lumOff val="25000"/>
                </a:schemeClr>
              </a:solidFill>
            </a:endParaRPr>
          </a:p>
        </p:txBody>
      </p:sp>
      <p:pic>
        <p:nvPicPr>
          <p:cNvPr id="11" name="Picture 10" descr="GO-FAIR.jpg"/>
          <p:cNvPicPr>
            <a:picLocks noChangeAspect="1"/>
          </p:cNvPicPr>
          <p:nvPr/>
        </p:nvPicPr>
        <p:blipFill>
          <a:blip r:embed="rId2"/>
          <a:stretch>
            <a:fillRect/>
          </a:stretch>
        </p:blipFill>
        <p:spPr>
          <a:xfrm>
            <a:off x="3956015" y="3363225"/>
            <a:ext cx="2143993" cy="703853"/>
          </a:xfrm>
          <a:prstGeom prst="rect">
            <a:avLst/>
          </a:prstGeom>
        </p:spPr>
      </p:pic>
      <p:pic>
        <p:nvPicPr>
          <p:cNvPr id="12" name="Picture 11" descr="Barend-Mons-300x300.jpg"/>
          <p:cNvPicPr>
            <a:picLocks noChangeAspect="1"/>
          </p:cNvPicPr>
          <p:nvPr/>
        </p:nvPicPr>
        <p:blipFill>
          <a:blip r:embed="rId3"/>
          <a:stretch>
            <a:fillRect/>
          </a:stretch>
        </p:blipFill>
        <p:spPr>
          <a:xfrm>
            <a:off x="4097901" y="1377442"/>
            <a:ext cx="1633857" cy="1633857"/>
          </a:xfrm>
          <a:prstGeom prst="rect">
            <a:avLst/>
          </a:prstGeom>
        </p:spPr>
      </p:pic>
      <p:pic>
        <p:nvPicPr>
          <p:cNvPr id="9" name="Picture 8" descr="SOAE.jpg"/>
          <p:cNvPicPr>
            <a:picLocks noChangeAspect="1"/>
          </p:cNvPicPr>
          <p:nvPr/>
        </p:nvPicPr>
        <p:blipFill>
          <a:blip r:embed="rId4"/>
          <a:stretch>
            <a:fillRect/>
          </a:stretch>
        </p:blipFill>
        <p:spPr>
          <a:xfrm>
            <a:off x="7616362" y="-1767"/>
            <a:ext cx="1527638" cy="2160000"/>
          </a:xfrm>
          <a:prstGeom prst="rect">
            <a:avLst/>
          </a:prstGeom>
        </p:spPr>
      </p:pic>
      <p:pic>
        <p:nvPicPr>
          <p:cNvPr id="10" name="Picture 9" descr="GB Portrait.jpg"/>
          <p:cNvPicPr>
            <a:picLocks noChangeAspect="1"/>
          </p:cNvPicPr>
          <p:nvPr/>
        </p:nvPicPr>
        <p:blipFill>
          <a:blip r:embed="rId5"/>
          <a:stretch>
            <a:fillRect/>
          </a:stretch>
        </p:blipFill>
        <p:spPr>
          <a:xfrm>
            <a:off x="6100008" y="523613"/>
            <a:ext cx="1352529" cy="1887402"/>
          </a:xfrm>
          <a:prstGeom prst="rect">
            <a:avLst/>
          </a:prstGeom>
        </p:spPr>
      </p:pic>
      <p:pic>
        <p:nvPicPr>
          <p:cNvPr id="13" name="Picture 12" descr="CODATA ExComm 2018.jpg"/>
          <p:cNvPicPr>
            <a:picLocks noChangeAspect="1"/>
          </p:cNvPicPr>
          <p:nvPr/>
        </p:nvPicPr>
        <p:blipFill>
          <a:blip r:embed="rId6"/>
          <a:stretch>
            <a:fillRect/>
          </a:stretch>
        </p:blipFill>
        <p:spPr>
          <a:xfrm>
            <a:off x="6446385" y="2512623"/>
            <a:ext cx="2444783" cy="1891140"/>
          </a:xfrm>
          <a:prstGeom prst="rect">
            <a:avLst/>
          </a:prstGeom>
        </p:spPr>
      </p:pic>
      <p:sp>
        <p:nvSpPr>
          <p:cNvPr id="14"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 name="Picture 14" descr="CDT_logo-sub_white@3x.png"/>
          <p:cNvPicPr>
            <a:picLocks noChangeAspect="1"/>
          </p:cNvPicPr>
          <p:nvPr/>
        </p:nvPicPr>
        <p:blipFill>
          <a:blip r:embed="rId7"/>
          <a:stretch>
            <a:fillRect/>
          </a:stretch>
        </p:blipFill>
        <p:spPr>
          <a:xfrm>
            <a:off x="42880" y="4405833"/>
            <a:ext cx="1635165" cy="72000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Google Shape;2482;p189"/>
          <p:cNvPicPr preferRelativeResize="0">
            <a:picLocks noChangeAspect="1"/>
          </p:cNvPicPr>
          <p:nvPr/>
        </p:nvPicPr>
        <p:blipFill rotWithShape="1">
          <a:blip r:embed="rId2">
            <a:alphaModFix/>
          </a:blip>
          <a:srcRect/>
          <a:stretch/>
        </p:blipFill>
        <p:spPr>
          <a:xfrm>
            <a:off x="6806293" y="4444029"/>
            <a:ext cx="2337605" cy="648000"/>
          </a:xfrm>
          <a:prstGeom prst="rect">
            <a:avLst/>
          </a:prstGeom>
          <a:noFill/>
          <a:ln>
            <a:noFill/>
          </a:ln>
        </p:spPr>
      </p:pic>
      <p:pic>
        <p:nvPicPr>
          <p:cNvPr id="6" name="Picture 5" descr="CDT_logo-sub_white@3x.png"/>
          <p:cNvPicPr>
            <a:picLocks noChangeAspect="1"/>
          </p:cNvPicPr>
          <p:nvPr/>
        </p:nvPicPr>
        <p:blipFill>
          <a:blip r:embed="rId3"/>
          <a:stretch>
            <a:fillRect/>
          </a:stretch>
        </p:blipFill>
        <p:spPr>
          <a:xfrm>
            <a:off x="42880" y="4405833"/>
            <a:ext cx="1635165" cy="720000"/>
          </a:xfrm>
          <a:prstGeom prst="rect">
            <a:avLst/>
          </a:prstGeom>
        </p:spPr>
      </p:pic>
      <p:sp>
        <p:nvSpPr>
          <p:cNvPr id="7" name="TextBox 6"/>
          <p:cNvSpPr txBox="1"/>
          <p:nvPr/>
        </p:nvSpPr>
        <p:spPr>
          <a:xfrm>
            <a:off x="744380" y="0"/>
            <a:ext cx="7688274" cy="461665"/>
          </a:xfrm>
          <a:prstGeom prst="rect">
            <a:avLst/>
          </a:prstGeom>
          <a:noFill/>
        </p:spPr>
        <p:txBody>
          <a:bodyPr wrap="square" rtlCol="0">
            <a:spAutoFit/>
          </a:bodyPr>
          <a:lstStyle/>
          <a:p>
            <a:pPr lvl="0" algn="ctr"/>
            <a:r>
              <a:rPr lang="en-GB" sz="2400" b="1" kern="0" dirty="0" smtClean="0">
                <a:solidFill>
                  <a:srgbClr val="0D0D0D"/>
                </a:solidFill>
              </a:rPr>
              <a:t>Follow CODATA!</a:t>
            </a:r>
            <a:endParaRPr lang="en-US" sz="2400" b="1" kern="0" dirty="0" smtClean="0">
              <a:solidFill>
                <a:srgbClr val="0D0D0D"/>
              </a:solidFill>
            </a:endParaRPr>
          </a:p>
        </p:txBody>
      </p:sp>
      <p:sp>
        <p:nvSpPr>
          <p:cNvPr id="8" name="TextBox 7"/>
          <p:cNvSpPr txBox="1"/>
          <p:nvPr/>
        </p:nvSpPr>
        <p:spPr>
          <a:xfrm>
            <a:off x="0" y="586866"/>
            <a:ext cx="5003162" cy="1908215"/>
          </a:xfrm>
          <a:prstGeom prst="rect">
            <a:avLst/>
          </a:prstGeom>
          <a:noFill/>
        </p:spPr>
        <p:txBody>
          <a:bodyPr wrap="square" rtlCol="0">
            <a:spAutoFit/>
          </a:bodyPr>
          <a:lstStyle/>
          <a:p>
            <a:pPr marL="228600" indent="-228600">
              <a:spcAft>
                <a:spcPts val="600"/>
              </a:spcAft>
              <a:buFont typeface="Wingdings" charset="2"/>
              <a:buChar char="§"/>
            </a:pPr>
            <a:r>
              <a:rPr lang="en-US" sz="1400" dirty="0" smtClean="0"/>
              <a:t>CODATA Website: </a:t>
            </a:r>
            <a:r>
              <a:rPr lang="en-US" sz="1400" dirty="0" smtClean="0">
                <a:hlinkClick r:id="rId4"/>
              </a:rPr>
              <a:t>http://www.codata.org/</a:t>
            </a:r>
            <a:r>
              <a:rPr lang="en-US" sz="1400" dirty="0" smtClean="0"/>
              <a:t> </a:t>
            </a:r>
          </a:p>
          <a:p>
            <a:pPr marL="228600" indent="-228600">
              <a:spcAft>
                <a:spcPts val="600"/>
              </a:spcAft>
              <a:buFont typeface="Wingdings" charset="2"/>
              <a:buChar char="§"/>
            </a:pPr>
            <a:r>
              <a:rPr lang="en-US" sz="1400" dirty="0" smtClean="0"/>
              <a:t>CODATA Blog: </a:t>
            </a:r>
            <a:r>
              <a:rPr lang="en-US" sz="1400" dirty="0" smtClean="0">
                <a:hlinkClick r:id="rId5"/>
              </a:rPr>
              <a:t>http://codata.org/blog/</a:t>
            </a:r>
            <a:endParaRPr lang="en-US" sz="1400" dirty="0" smtClean="0"/>
          </a:p>
          <a:p>
            <a:pPr marL="228600" indent="-228600">
              <a:spcAft>
                <a:spcPts val="600"/>
              </a:spcAft>
              <a:buFont typeface="Wingdings" charset="2"/>
              <a:buChar char="§"/>
            </a:pPr>
            <a:r>
              <a:rPr lang="en-US" sz="1400" dirty="0" smtClean="0"/>
              <a:t>CODATA International News and Discussion List: </a:t>
            </a:r>
            <a:r>
              <a:rPr lang="en-US" sz="1400" dirty="0" smtClean="0">
                <a:hlinkClick r:id="rId6"/>
              </a:rPr>
              <a:t>http://bit.ly/CODATA-International-List</a:t>
            </a:r>
            <a:r>
              <a:rPr lang="en-US" sz="1400" dirty="0" smtClean="0"/>
              <a:t> </a:t>
            </a:r>
          </a:p>
          <a:p>
            <a:pPr marL="228600" indent="-228600">
              <a:spcAft>
                <a:spcPts val="600"/>
              </a:spcAft>
              <a:buFont typeface="Wingdings" charset="2"/>
              <a:buChar char="§"/>
            </a:pPr>
            <a:r>
              <a:rPr lang="en-US" sz="1400" dirty="0" smtClean="0"/>
              <a:t>CODATA Data Science and Data Stewardship Careers List: </a:t>
            </a:r>
            <a:r>
              <a:rPr lang="en-US" sz="1400" dirty="0" smtClean="0">
                <a:hlinkClick r:id="rId7"/>
              </a:rPr>
              <a:t>http://bit.ly/CODATA_Careers_List</a:t>
            </a:r>
            <a:r>
              <a:rPr lang="en-US" sz="1400" dirty="0" smtClean="0"/>
              <a:t> </a:t>
            </a:r>
          </a:p>
          <a:p>
            <a:pPr marL="228600" indent="-228600">
              <a:spcAft>
                <a:spcPts val="600"/>
              </a:spcAft>
              <a:buFont typeface="Wingdings" charset="2"/>
              <a:buChar char="§"/>
            </a:pPr>
            <a:r>
              <a:rPr lang="en-US" sz="1400" dirty="0" smtClean="0"/>
              <a:t>CODATA on Twitter: @</a:t>
            </a:r>
            <a:r>
              <a:rPr lang="en-US" sz="1400" dirty="0" err="1" smtClean="0"/>
              <a:t>CODATANews</a:t>
            </a:r>
            <a:r>
              <a:rPr lang="en-US" sz="1400" dirty="0" smtClean="0"/>
              <a:t> and @simonhodson99</a:t>
            </a:r>
          </a:p>
        </p:txBody>
      </p:sp>
      <p:pic>
        <p:nvPicPr>
          <p:cNvPr id="9" name="Picture 8" descr="CDT_logo-CD_blue@3x-100.jpg"/>
          <p:cNvPicPr>
            <a:picLocks noChangeAspect="1"/>
          </p:cNvPicPr>
          <p:nvPr/>
        </p:nvPicPr>
        <p:blipFill>
          <a:blip r:embed="rId8"/>
          <a:stretch>
            <a:fillRect/>
          </a:stretch>
        </p:blipFill>
        <p:spPr>
          <a:xfrm>
            <a:off x="5147484" y="586866"/>
            <a:ext cx="3047908" cy="3323203"/>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Google Shape;2481;p189"/>
          <p:cNvSpPr/>
          <p:nvPr/>
        </p:nvSpPr>
        <p:spPr>
          <a:xfrm>
            <a:off x="100" y="0"/>
            <a:ext cx="9144000" cy="1260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Google Shape;2482;p189"/>
          <p:cNvPicPr preferRelativeResize="0">
            <a:picLocks noChangeAspect="1"/>
          </p:cNvPicPr>
          <p:nvPr/>
        </p:nvPicPr>
        <p:blipFill rotWithShape="1">
          <a:blip r:embed="rId2">
            <a:alphaModFix/>
          </a:blip>
          <a:srcRect/>
          <a:stretch/>
        </p:blipFill>
        <p:spPr>
          <a:xfrm>
            <a:off x="6092021" y="192288"/>
            <a:ext cx="3051978" cy="846029"/>
          </a:xfrm>
          <a:prstGeom prst="rect">
            <a:avLst/>
          </a:prstGeom>
          <a:noFill/>
          <a:ln>
            <a:noFill/>
          </a:ln>
        </p:spPr>
      </p:pic>
      <p:pic>
        <p:nvPicPr>
          <p:cNvPr id="6" name="Picture 5" descr="CDT_logo-sub_white@3x.png"/>
          <p:cNvPicPr>
            <a:picLocks noChangeAspect="1"/>
          </p:cNvPicPr>
          <p:nvPr/>
        </p:nvPicPr>
        <p:blipFill>
          <a:blip r:embed="rId3"/>
          <a:stretch>
            <a:fillRect/>
          </a:stretch>
        </p:blipFill>
        <p:spPr>
          <a:xfrm>
            <a:off x="71628" y="94059"/>
            <a:ext cx="2452747" cy="1080000"/>
          </a:xfrm>
          <a:prstGeom prst="rect">
            <a:avLst/>
          </a:prstGeom>
        </p:spPr>
      </p:pic>
      <p:sp>
        <p:nvSpPr>
          <p:cNvPr id="7" name="Title 1"/>
          <p:cNvSpPr>
            <a:spLocks noGrp="1"/>
          </p:cNvSpPr>
          <p:nvPr>
            <p:ph type="ctrTitle"/>
          </p:nvPr>
        </p:nvSpPr>
        <p:spPr>
          <a:xfrm>
            <a:off x="685800" y="1270339"/>
            <a:ext cx="7772400" cy="2356688"/>
          </a:xfrm>
        </p:spPr>
        <p:txBody>
          <a:bodyPr anchor="ctr">
            <a:noAutofit/>
          </a:bodyPr>
          <a:lstStyle/>
          <a:p>
            <a:r>
              <a:rPr lang="en-US" sz="3200" b="1" dirty="0" smtClean="0"/>
              <a:t>Thank you for your attention</a:t>
            </a:r>
            <a:br>
              <a:rPr lang="en-US" sz="3200" b="1" dirty="0" smtClean="0"/>
            </a:br>
            <a:r>
              <a:rPr lang="en-US" sz="3200" b="1" dirty="0" smtClean="0"/>
              <a:t/>
            </a:r>
            <a:br>
              <a:rPr lang="en-US" sz="3200" b="1" dirty="0" smtClean="0"/>
            </a:br>
            <a:r>
              <a:rPr lang="en-US" sz="1600" b="1" dirty="0" smtClean="0"/>
              <a:t>Simon Hodson, CODATA</a:t>
            </a:r>
            <a:br>
              <a:rPr lang="en-US" sz="1600" b="1" dirty="0" smtClean="0"/>
            </a:br>
            <a:r>
              <a:rPr lang="en-US" sz="1600" b="1" dirty="0" err="1" smtClean="0"/>
              <a:t>www.codata.org</a:t>
            </a:r>
            <a:r>
              <a:rPr lang="en-US" sz="1600" b="1" dirty="0" smtClean="0"/>
              <a:t/>
            </a:r>
            <a:br>
              <a:rPr lang="en-US" sz="1600" b="1" dirty="0" smtClean="0"/>
            </a:br>
            <a:r>
              <a:rPr lang="en-US" sz="1600" b="1" dirty="0" err="1" smtClean="0"/>
              <a:t>simon@codata.org</a:t>
            </a:r>
            <a:r>
              <a:rPr lang="en-US" sz="1600" b="1" dirty="0" smtClean="0"/>
              <a:t/>
            </a:r>
            <a:br>
              <a:rPr lang="en-US" sz="1600" b="1" dirty="0" smtClean="0"/>
            </a:br>
            <a:r>
              <a:rPr lang="en-US" sz="1600" b="1" dirty="0" smtClean="0"/>
              <a:t>@simonhodson99 ; @</a:t>
            </a:r>
            <a:r>
              <a:rPr lang="en-US" sz="1600" b="1" dirty="0" err="1" smtClean="0"/>
              <a:t>CODATAnews</a:t>
            </a:r>
            <a:endParaRPr lang="en-US" sz="3200" dirty="0" smtClean="0"/>
          </a:p>
        </p:txBody>
      </p:sp>
      <p:sp>
        <p:nvSpPr>
          <p:cNvPr id="13" name="Google Shape;2481;p189"/>
          <p:cNvSpPr/>
          <p:nvPr/>
        </p:nvSpPr>
        <p:spPr>
          <a:xfrm>
            <a:off x="-102" y="4073121"/>
            <a:ext cx="9144000" cy="1080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Picture 16" descr="cc-by.png"/>
          <p:cNvPicPr>
            <a:picLocks noChangeAspect="1"/>
          </p:cNvPicPr>
          <p:nvPr/>
        </p:nvPicPr>
        <p:blipFill>
          <a:blip r:embed="rId4"/>
          <a:stretch>
            <a:fillRect/>
          </a:stretch>
        </p:blipFill>
        <p:spPr>
          <a:xfrm>
            <a:off x="3712628" y="4295576"/>
            <a:ext cx="1852085" cy="6480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descr="CDT_logo-sub_white@3x.png"/>
          <p:cNvPicPr>
            <a:picLocks noChangeAspect="1"/>
          </p:cNvPicPr>
          <p:nvPr/>
        </p:nvPicPr>
        <p:blipFill>
          <a:blip r:embed="rId2"/>
          <a:stretch>
            <a:fillRect/>
          </a:stretch>
        </p:blipFill>
        <p:spPr>
          <a:xfrm>
            <a:off x="42880" y="4405833"/>
            <a:ext cx="1635165" cy="720000"/>
          </a:xfrm>
          <a:prstGeom prst="rect">
            <a:avLst/>
          </a:prstGeom>
        </p:spPr>
      </p:pic>
      <p:cxnSp>
        <p:nvCxnSpPr>
          <p:cNvPr id="7" name="Straight Connector 6"/>
          <p:cNvCxnSpPr/>
          <p:nvPr/>
        </p:nvCxnSpPr>
        <p:spPr>
          <a:xfrm rot="5400000">
            <a:off x="2787053" y="2343880"/>
            <a:ext cx="3588540" cy="36038"/>
          </a:xfrm>
          <a:prstGeom prst="line">
            <a:avLst/>
          </a:prstGeom>
          <a:ln w="38100" cap="flat" cmpd="sng" algn="ctr">
            <a:solidFill>
              <a:schemeClr val="tx1">
                <a:lumMod val="65000"/>
                <a:lumOff val="3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465550" y="2343880"/>
            <a:ext cx="3588540" cy="36038"/>
          </a:xfrm>
          <a:prstGeom prst="line">
            <a:avLst/>
          </a:prstGeom>
          <a:ln w="38100" cap="flat" cmpd="sng" algn="ctr">
            <a:solidFill>
              <a:schemeClr val="tx1">
                <a:lumMod val="65000"/>
                <a:lumOff val="3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5115166" y="2343880"/>
            <a:ext cx="3588540" cy="36038"/>
          </a:xfrm>
          <a:prstGeom prst="line">
            <a:avLst/>
          </a:prstGeom>
          <a:ln w="38100" cap="flat" cmpd="sng" algn="ctr">
            <a:solidFill>
              <a:schemeClr val="tx1">
                <a:lumMod val="65000"/>
                <a:lumOff val="3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101" y="0"/>
            <a:ext cx="2277942" cy="567629"/>
          </a:xfrm>
          <a:prstGeom prst="rect">
            <a:avLst/>
          </a:prstGeom>
        </p:spPr>
        <p:txBody>
          <a:bodyPr vert="horz" lIns="91440" tIns="45720" rIns="91440" bIns="45720" rtlCol="0" anchor="ctr">
            <a:noAutofit/>
          </a:bodyPr>
          <a:lstStyle/>
          <a:p>
            <a:pPr marR="0" lvl="0" algn="ctr" defTabSz="457200" rtl="0" eaLnBrk="1" fontAlgn="auto" latinLnBrk="0" hangingPunct="1">
              <a:lnSpc>
                <a:spcPct val="100000"/>
              </a:lnSpc>
              <a:spcBef>
                <a:spcPct val="20000"/>
              </a:spcBef>
              <a:spcAft>
                <a:spcPts val="0"/>
              </a:spcAft>
              <a:buClrTx/>
              <a:buSzTx/>
              <a:buFont typeface="Arial"/>
              <a:buNone/>
              <a:tabLst/>
              <a:defRPr/>
            </a:pPr>
            <a:r>
              <a:rPr kumimoji="0" lang="en-GB" sz="2000" b="1" i="0" u="none" strike="noStrike" kern="1200" cap="none" spc="0" normalizeH="0" baseline="0" noProof="0" dirty="0" smtClean="0">
                <a:ln>
                  <a:noFill/>
                </a:ln>
                <a:solidFill>
                  <a:schemeClr val="tx2"/>
                </a:solidFill>
                <a:effectLst/>
                <a:uLnTx/>
                <a:uFillTx/>
                <a:latin typeface="+mn-lt"/>
                <a:ea typeface="+mn-ea"/>
                <a:cs typeface="+mn-cs"/>
              </a:rPr>
              <a:t>Data Policies</a:t>
            </a:r>
            <a:endParaRPr kumimoji="0" lang="en-GB" sz="2000" b="1" i="0" u="none" strike="noStrike" kern="1200" cap="none" spc="0" normalizeH="0" baseline="0" noProof="0" dirty="0">
              <a:ln>
                <a:noFill/>
              </a:ln>
              <a:solidFill>
                <a:schemeClr val="tx2"/>
              </a:solidFill>
              <a:effectLst/>
              <a:uLnTx/>
              <a:uFillTx/>
              <a:latin typeface="+mn-lt"/>
              <a:ea typeface="+mn-ea"/>
              <a:cs typeface="+mn-cs"/>
            </a:endParaRPr>
          </a:p>
        </p:txBody>
      </p:sp>
      <p:sp>
        <p:nvSpPr>
          <p:cNvPr id="13" name="Content Placeholder 2"/>
          <p:cNvSpPr txBox="1">
            <a:spLocks/>
          </p:cNvSpPr>
          <p:nvPr/>
        </p:nvSpPr>
        <p:spPr>
          <a:xfrm>
            <a:off x="2285362" y="0"/>
            <a:ext cx="2277942" cy="567629"/>
          </a:xfrm>
          <a:prstGeom prst="rect">
            <a:avLst/>
          </a:prstGeom>
        </p:spPr>
        <p:txBody>
          <a:bodyPr vert="horz" lIns="91440" tIns="45720" rIns="91440" bIns="45720" rtlCol="0" anchor="ctr">
            <a:noAutofit/>
          </a:bodyPr>
          <a:lstStyle/>
          <a:p>
            <a:pPr marR="0" lvl="0" algn="ctr" defTabSz="457200" rtl="0" eaLnBrk="1" fontAlgn="auto" latinLnBrk="0" hangingPunct="1">
              <a:lnSpc>
                <a:spcPct val="100000"/>
              </a:lnSpc>
              <a:spcBef>
                <a:spcPct val="20000"/>
              </a:spcBef>
              <a:spcAft>
                <a:spcPts val="0"/>
              </a:spcAft>
              <a:buClrTx/>
              <a:buSzTx/>
              <a:buFont typeface="Arial"/>
              <a:buNone/>
              <a:tabLst/>
              <a:defRPr/>
            </a:pPr>
            <a:r>
              <a:rPr kumimoji="0" lang="en-GB" sz="2000" b="1" i="0" u="none" strike="noStrike" kern="1200" cap="none" spc="0" normalizeH="0" baseline="0" noProof="0" dirty="0" smtClean="0">
                <a:ln>
                  <a:noFill/>
                </a:ln>
                <a:solidFill>
                  <a:schemeClr val="accent2"/>
                </a:solidFill>
                <a:effectLst/>
                <a:uLnTx/>
                <a:uFillTx/>
                <a:latin typeface="+mn-lt"/>
                <a:ea typeface="+mn-ea"/>
                <a:cs typeface="+mn-cs"/>
              </a:rPr>
              <a:t>Data Science</a:t>
            </a:r>
            <a:endParaRPr kumimoji="0" lang="en-GB" sz="2000" b="1" i="0" u="none" strike="noStrike" kern="1200" cap="none" spc="0" normalizeH="0" baseline="0" noProof="0" dirty="0">
              <a:ln>
                <a:noFill/>
              </a:ln>
              <a:solidFill>
                <a:schemeClr val="accent2"/>
              </a:solidFill>
              <a:effectLst/>
              <a:uLnTx/>
              <a:uFillTx/>
              <a:latin typeface="+mn-lt"/>
              <a:ea typeface="+mn-ea"/>
              <a:cs typeface="+mn-cs"/>
            </a:endParaRPr>
          </a:p>
        </p:txBody>
      </p:sp>
      <p:sp>
        <p:nvSpPr>
          <p:cNvPr id="14" name="Content Placeholder 2"/>
          <p:cNvSpPr txBox="1">
            <a:spLocks/>
          </p:cNvSpPr>
          <p:nvPr/>
        </p:nvSpPr>
        <p:spPr>
          <a:xfrm>
            <a:off x="4649513" y="0"/>
            <a:ext cx="2277942" cy="567629"/>
          </a:xfrm>
          <a:prstGeom prst="rect">
            <a:avLst/>
          </a:prstGeom>
        </p:spPr>
        <p:txBody>
          <a:bodyPr vert="horz" lIns="91440" tIns="45720" rIns="91440" bIns="45720" rtlCol="0" anchor="ctr">
            <a:noAutofit/>
          </a:bodyPr>
          <a:lstStyle/>
          <a:p>
            <a:pPr marR="0" lvl="0" algn="ctr" defTabSz="457200" rtl="0" eaLnBrk="1" fontAlgn="auto" latinLnBrk="0" hangingPunct="1">
              <a:lnSpc>
                <a:spcPct val="100000"/>
              </a:lnSpc>
              <a:spcBef>
                <a:spcPct val="20000"/>
              </a:spcBef>
              <a:spcAft>
                <a:spcPts val="0"/>
              </a:spcAft>
              <a:buClrTx/>
              <a:buSzTx/>
              <a:buFont typeface="Arial"/>
              <a:buNone/>
              <a:tabLst/>
              <a:defRPr/>
            </a:pPr>
            <a:r>
              <a:rPr kumimoji="0" lang="en-GB" sz="2000" b="1" i="0" u="none" strike="noStrike" kern="1200" cap="none" spc="0" normalizeH="0" baseline="0" noProof="0" dirty="0" smtClean="0">
                <a:ln>
                  <a:noFill/>
                </a:ln>
                <a:solidFill>
                  <a:schemeClr val="accent3"/>
                </a:solidFill>
                <a:effectLst/>
                <a:uLnTx/>
                <a:uFillTx/>
                <a:latin typeface="+mn-lt"/>
                <a:ea typeface="+mn-ea"/>
                <a:cs typeface="+mn-cs"/>
              </a:rPr>
              <a:t>Data Skills</a:t>
            </a:r>
            <a:endParaRPr kumimoji="0" lang="en-GB" sz="2000" b="1" i="0" u="none" strike="noStrike" kern="1200" cap="none" spc="0" normalizeH="0" baseline="0" noProof="0" dirty="0">
              <a:ln>
                <a:noFill/>
              </a:ln>
              <a:solidFill>
                <a:schemeClr val="accent3"/>
              </a:solidFill>
              <a:effectLst/>
              <a:uLnTx/>
              <a:uFillTx/>
              <a:latin typeface="+mn-lt"/>
              <a:ea typeface="+mn-ea"/>
              <a:cs typeface="+mn-cs"/>
            </a:endParaRPr>
          </a:p>
        </p:txBody>
      </p:sp>
      <p:sp>
        <p:nvSpPr>
          <p:cNvPr id="15" name="Content Placeholder 2"/>
          <p:cNvSpPr txBox="1">
            <a:spLocks/>
          </p:cNvSpPr>
          <p:nvPr/>
        </p:nvSpPr>
        <p:spPr>
          <a:xfrm>
            <a:off x="6927456" y="0"/>
            <a:ext cx="2216544" cy="567629"/>
          </a:xfrm>
          <a:prstGeom prst="rect">
            <a:avLst/>
          </a:prstGeom>
        </p:spPr>
        <p:txBody>
          <a:bodyPr vert="horz" lIns="91440" tIns="45720" rIns="91440" bIns="45720" rtlCol="0" anchor="ctr">
            <a:noAutofit/>
          </a:bodyPr>
          <a:lstStyle/>
          <a:p>
            <a:pPr marR="0" lvl="0" algn="ctr" defTabSz="457200" rtl="0" eaLnBrk="1" fontAlgn="auto" latinLnBrk="0" hangingPunct="1">
              <a:lnSpc>
                <a:spcPct val="100000"/>
              </a:lnSpc>
              <a:spcBef>
                <a:spcPct val="20000"/>
              </a:spcBef>
              <a:spcAft>
                <a:spcPts val="0"/>
              </a:spcAft>
              <a:buClrTx/>
              <a:buSzTx/>
              <a:buFont typeface="Arial"/>
              <a:buNone/>
              <a:tabLst/>
              <a:defRPr/>
            </a:pPr>
            <a:r>
              <a:rPr kumimoji="0" lang="en-GB" sz="2000" b="1" i="0" u="none" strike="noStrike" kern="1200" cap="none" spc="0" normalizeH="0" baseline="0" noProof="0" dirty="0" smtClean="0">
                <a:ln>
                  <a:noFill/>
                </a:ln>
                <a:solidFill>
                  <a:schemeClr val="accent4"/>
                </a:solidFill>
                <a:effectLst/>
                <a:uLnTx/>
                <a:uFillTx/>
                <a:latin typeface="+mn-lt"/>
                <a:ea typeface="+mn-ea"/>
                <a:cs typeface="+mn-cs"/>
              </a:rPr>
              <a:t>Data Good Practices</a:t>
            </a:r>
            <a:endParaRPr kumimoji="0" lang="en-GB" sz="2000" b="1" i="0" u="none" strike="noStrike" kern="1200" cap="none" spc="0" normalizeH="0" baseline="0" noProof="0" dirty="0">
              <a:ln>
                <a:noFill/>
              </a:ln>
              <a:solidFill>
                <a:schemeClr val="accent4"/>
              </a:solidFill>
              <a:effectLst/>
              <a:uLnTx/>
              <a:uFillTx/>
              <a:latin typeface="+mn-lt"/>
              <a:ea typeface="+mn-ea"/>
              <a:cs typeface="+mn-cs"/>
            </a:endParaRPr>
          </a:p>
        </p:txBody>
      </p:sp>
      <p:pic>
        <p:nvPicPr>
          <p:cNvPr id="16" name="Picture 15" descr="Open Data Accord.jpg"/>
          <p:cNvPicPr>
            <a:picLocks noChangeAspect="1"/>
          </p:cNvPicPr>
          <p:nvPr/>
        </p:nvPicPr>
        <p:blipFill>
          <a:blip r:embed="rId3"/>
          <a:stretch>
            <a:fillRect/>
          </a:stretch>
        </p:blipFill>
        <p:spPr>
          <a:xfrm>
            <a:off x="1605359" y="1243833"/>
            <a:ext cx="636442" cy="900000"/>
          </a:xfrm>
          <a:prstGeom prst="rect">
            <a:avLst/>
          </a:prstGeom>
        </p:spPr>
      </p:pic>
      <p:pic>
        <p:nvPicPr>
          <p:cNvPr id="18" name="Picture 17" descr="GEO Benefits of Open Data Sharing.jpg"/>
          <p:cNvPicPr>
            <a:picLocks noChangeAspect="1"/>
          </p:cNvPicPr>
          <p:nvPr/>
        </p:nvPicPr>
        <p:blipFill>
          <a:blip r:embed="rId4"/>
          <a:stretch>
            <a:fillRect/>
          </a:stretch>
        </p:blipFill>
        <p:spPr>
          <a:xfrm>
            <a:off x="49826" y="1713075"/>
            <a:ext cx="634978" cy="900000"/>
          </a:xfrm>
          <a:prstGeom prst="rect">
            <a:avLst/>
          </a:prstGeom>
        </p:spPr>
      </p:pic>
      <p:pic>
        <p:nvPicPr>
          <p:cNvPr id="19" name="Picture 18" descr="OECD-CODATA-Business_Models_Report.png"/>
          <p:cNvPicPr>
            <a:picLocks noChangeAspect="1"/>
          </p:cNvPicPr>
          <p:nvPr/>
        </p:nvPicPr>
        <p:blipFill>
          <a:blip r:embed="rId5"/>
          <a:stretch>
            <a:fillRect/>
          </a:stretch>
        </p:blipFill>
        <p:spPr>
          <a:xfrm>
            <a:off x="849076" y="726486"/>
            <a:ext cx="636442" cy="900000"/>
          </a:xfrm>
          <a:prstGeom prst="rect">
            <a:avLst/>
          </a:prstGeom>
        </p:spPr>
      </p:pic>
      <p:pic>
        <p:nvPicPr>
          <p:cNvPr id="20" name="Picture 19" descr="Turning FAIR into Reality-Cover.jpg"/>
          <p:cNvPicPr>
            <a:picLocks noChangeAspect="1"/>
          </p:cNvPicPr>
          <p:nvPr/>
        </p:nvPicPr>
        <p:blipFill>
          <a:blip r:embed="rId6"/>
          <a:stretch>
            <a:fillRect/>
          </a:stretch>
        </p:blipFill>
        <p:spPr>
          <a:xfrm>
            <a:off x="52731" y="567629"/>
            <a:ext cx="633537" cy="900000"/>
          </a:xfrm>
          <a:prstGeom prst="rect">
            <a:avLst/>
          </a:prstGeom>
          <a:ln>
            <a:solidFill>
              <a:schemeClr val="bg1">
                <a:lumMod val="65000"/>
              </a:schemeClr>
            </a:solidFill>
          </a:ln>
        </p:spPr>
      </p:pic>
      <p:sp>
        <p:nvSpPr>
          <p:cNvPr id="22" name="TextBox 21"/>
          <p:cNvSpPr txBox="1"/>
          <p:nvPr/>
        </p:nvSpPr>
        <p:spPr>
          <a:xfrm>
            <a:off x="91215" y="2871166"/>
            <a:ext cx="2026117" cy="1477328"/>
          </a:xfrm>
          <a:prstGeom prst="rect">
            <a:avLst/>
          </a:prstGeom>
          <a:noFill/>
        </p:spPr>
        <p:txBody>
          <a:bodyPr wrap="square" rtlCol="0">
            <a:spAutoFit/>
          </a:bodyPr>
          <a:lstStyle/>
          <a:p>
            <a:pPr marL="87313" indent="-87313">
              <a:buFont typeface="Wingdings" charset="2"/>
              <a:buChar char="§"/>
            </a:pPr>
            <a:r>
              <a:rPr lang="en-GB" sz="1000" dirty="0" smtClean="0"/>
              <a:t>CODATA Data Policy Committee </a:t>
            </a:r>
            <a:r>
              <a:rPr lang="en-US" sz="1000" u="sng" dirty="0" smtClean="0">
                <a:solidFill>
                  <a:srgbClr val="4F81BD"/>
                </a:solidFill>
              </a:rPr>
              <a:t>http://</a:t>
            </a:r>
            <a:r>
              <a:rPr lang="en-US" sz="1000" u="sng" dirty="0" err="1" smtClean="0">
                <a:solidFill>
                  <a:srgbClr val="4F81BD"/>
                </a:solidFill>
              </a:rPr>
              <a:t>bit.ly</a:t>
            </a:r>
            <a:r>
              <a:rPr lang="en-US" sz="1000" u="sng" dirty="0" smtClean="0">
                <a:solidFill>
                  <a:srgbClr val="4F81BD"/>
                </a:solidFill>
              </a:rPr>
              <a:t>/data-policy-committee</a:t>
            </a:r>
            <a:r>
              <a:rPr lang="en-US" sz="1000" dirty="0" smtClean="0">
                <a:solidFill>
                  <a:srgbClr val="4F81BD"/>
                </a:solidFill>
              </a:rPr>
              <a:t>; </a:t>
            </a:r>
            <a:endParaRPr lang="en-US" sz="1000" dirty="0" smtClean="0">
              <a:solidFill>
                <a:schemeClr val="tx1">
                  <a:lumMod val="95000"/>
                  <a:lumOff val="5000"/>
                </a:schemeClr>
              </a:solidFill>
            </a:endParaRPr>
          </a:p>
          <a:p>
            <a:pPr marL="87313" indent="-87313">
              <a:buFont typeface="Wingdings" charset="2"/>
              <a:buChar char="§"/>
            </a:pPr>
            <a:r>
              <a:rPr lang="en-US" sz="1000" dirty="0" smtClean="0">
                <a:solidFill>
                  <a:schemeClr val="tx1">
                    <a:lumMod val="95000"/>
                    <a:lumOff val="5000"/>
                  </a:schemeClr>
                </a:solidFill>
              </a:rPr>
              <a:t>One major policy report per year.</a:t>
            </a:r>
          </a:p>
          <a:p>
            <a:pPr marL="87313" indent="-87313">
              <a:buFont typeface="Wingdings" charset="2"/>
              <a:buChar char="§"/>
            </a:pPr>
            <a:r>
              <a:rPr lang="en-US" sz="1000" dirty="0" smtClean="0">
                <a:solidFill>
                  <a:schemeClr val="tx1">
                    <a:lumMod val="95000"/>
                    <a:lumOff val="5000"/>
                  </a:schemeClr>
                </a:solidFill>
              </a:rPr>
              <a:t>20-Year Review of GBIF currently underway. </a:t>
            </a:r>
          </a:p>
          <a:p>
            <a:pPr marL="87313" indent="-87313">
              <a:buFont typeface="Wingdings" charset="2"/>
              <a:buChar char="§"/>
            </a:pPr>
            <a:r>
              <a:rPr lang="en-US" sz="1000" dirty="0" smtClean="0">
                <a:solidFill>
                  <a:schemeClr val="tx1">
                    <a:lumMod val="95000"/>
                    <a:lumOff val="5000"/>
                  </a:schemeClr>
                </a:solidFill>
              </a:rPr>
              <a:t>New Centre of Excellence in Data for Society being set up at University of Arizona.</a:t>
            </a:r>
            <a:endParaRPr lang="fr-FR" sz="1000" dirty="0" smtClean="0">
              <a:solidFill>
                <a:srgbClr val="4F81BD"/>
              </a:solidFill>
            </a:endParaRPr>
          </a:p>
        </p:txBody>
      </p:sp>
      <p:pic>
        <p:nvPicPr>
          <p:cNvPr id="27" name="Picture 26" descr="GBIF-2015-full-stacked.png"/>
          <p:cNvPicPr>
            <a:picLocks noChangeAspect="1"/>
          </p:cNvPicPr>
          <p:nvPr/>
        </p:nvPicPr>
        <p:blipFill>
          <a:blip r:embed="rId7"/>
          <a:stretch>
            <a:fillRect/>
          </a:stretch>
        </p:blipFill>
        <p:spPr>
          <a:xfrm>
            <a:off x="868318" y="2163075"/>
            <a:ext cx="1186063" cy="571067"/>
          </a:xfrm>
          <a:prstGeom prst="rect">
            <a:avLst/>
          </a:prstGeom>
        </p:spPr>
      </p:pic>
      <p:pic>
        <p:nvPicPr>
          <p:cNvPr id="29" name="Picture 28" descr="Ubiquity Logo.png"/>
          <p:cNvPicPr>
            <a:picLocks noChangeAspect="1"/>
          </p:cNvPicPr>
          <p:nvPr/>
        </p:nvPicPr>
        <p:blipFill>
          <a:blip r:embed="rId8"/>
          <a:stretch>
            <a:fillRect/>
          </a:stretch>
        </p:blipFill>
        <p:spPr>
          <a:xfrm>
            <a:off x="2397133" y="615213"/>
            <a:ext cx="999243" cy="208451"/>
          </a:xfrm>
          <a:prstGeom prst="rect">
            <a:avLst/>
          </a:prstGeom>
        </p:spPr>
      </p:pic>
      <p:pic>
        <p:nvPicPr>
          <p:cNvPr id="30" name="Picture 29" descr="dsj_cover.jpg"/>
          <p:cNvPicPr>
            <a:picLocks noChangeAspect="1"/>
          </p:cNvPicPr>
          <p:nvPr/>
        </p:nvPicPr>
        <p:blipFill>
          <a:blip r:embed="rId9"/>
          <a:stretch>
            <a:fillRect/>
          </a:stretch>
        </p:blipFill>
        <p:spPr>
          <a:xfrm>
            <a:off x="3580614" y="620655"/>
            <a:ext cx="826013" cy="1086208"/>
          </a:xfrm>
          <a:prstGeom prst="rect">
            <a:avLst/>
          </a:prstGeom>
        </p:spPr>
      </p:pic>
      <p:pic>
        <p:nvPicPr>
          <p:cNvPr id="31" name="Picture 30" descr="18-05-14-HODSON-AOSP FRAMEWORK AND ROADMAP FOR OPEN SCIENCE INFRASTRUCTURE.jpg"/>
          <p:cNvPicPr>
            <a:picLocks noChangeAspect="1"/>
          </p:cNvPicPr>
          <p:nvPr/>
        </p:nvPicPr>
        <p:blipFill>
          <a:blip r:embed="rId10"/>
          <a:stretch>
            <a:fillRect/>
          </a:stretch>
        </p:blipFill>
        <p:spPr>
          <a:xfrm>
            <a:off x="2397134" y="1160870"/>
            <a:ext cx="1686884" cy="1265163"/>
          </a:xfrm>
          <a:prstGeom prst="rect">
            <a:avLst/>
          </a:prstGeom>
        </p:spPr>
      </p:pic>
      <p:pic>
        <p:nvPicPr>
          <p:cNvPr id="32" name="Picture 31" descr="beijing_conference_header2019.png"/>
          <p:cNvPicPr>
            <a:picLocks noChangeAspect="1"/>
          </p:cNvPicPr>
          <p:nvPr/>
        </p:nvPicPr>
        <p:blipFill>
          <a:blip r:embed="rId11"/>
          <a:stretch>
            <a:fillRect/>
          </a:stretch>
        </p:blipFill>
        <p:spPr>
          <a:xfrm>
            <a:off x="2397133" y="2717202"/>
            <a:ext cx="2088000" cy="530357"/>
          </a:xfrm>
          <a:prstGeom prst="rect">
            <a:avLst/>
          </a:prstGeom>
        </p:spPr>
      </p:pic>
      <p:sp>
        <p:nvSpPr>
          <p:cNvPr id="33" name="TextBox 32"/>
          <p:cNvSpPr txBox="1"/>
          <p:nvPr/>
        </p:nvSpPr>
        <p:spPr>
          <a:xfrm>
            <a:off x="2397134" y="3422288"/>
            <a:ext cx="2026117" cy="861774"/>
          </a:xfrm>
          <a:prstGeom prst="rect">
            <a:avLst/>
          </a:prstGeom>
          <a:noFill/>
        </p:spPr>
        <p:txBody>
          <a:bodyPr wrap="square" rtlCol="0">
            <a:spAutoFit/>
          </a:bodyPr>
          <a:lstStyle/>
          <a:p>
            <a:pPr marL="87313" indent="-87313">
              <a:buFont typeface="Wingdings" charset="2"/>
              <a:buChar char="§"/>
            </a:pPr>
            <a:r>
              <a:rPr lang="en-GB" sz="1000" dirty="0" smtClean="0"/>
              <a:t>Data Science Journal: </a:t>
            </a:r>
            <a:r>
              <a:rPr lang="en-US" sz="1000" b="1" u="sng" dirty="0" smtClean="0">
                <a:solidFill>
                  <a:schemeClr val="accent1"/>
                </a:solidFill>
              </a:rPr>
              <a:t>https://</a:t>
            </a:r>
            <a:r>
              <a:rPr lang="en-US" sz="1000" b="1" u="sng" dirty="0" err="1" smtClean="0">
                <a:solidFill>
                  <a:schemeClr val="accent1"/>
                </a:solidFill>
              </a:rPr>
              <a:t>datascience.codata.org</a:t>
            </a:r>
            <a:r>
              <a:rPr lang="en-US" sz="1000" b="1" u="sng" dirty="0" smtClean="0">
                <a:solidFill>
                  <a:schemeClr val="accent1"/>
                </a:solidFill>
              </a:rPr>
              <a:t>/ </a:t>
            </a:r>
          </a:p>
          <a:p>
            <a:pPr marL="87313" indent="-87313">
              <a:buFont typeface="Wingdings" charset="2"/>
              <a:buChar char="§"/>
            </a:pPr>
            <a:r>
              <a:rPr lang="en-US" sz="1000" dirty="0" smtClean="0">
                <a:solidFill>
                  <a:schemeClr val="tx1">
                    <a:lumMod val="95000"/>
                    <a:lumOff val="5000"/>
                  </a:schemeClr>
                </a:solidFill>
              </a:rPr>
              <a:t>International Data Week and CODATA Conference series.</a:t>
            </a:r>
          </a:p>
          <a:p>
            <a:pPr marL="87313" indent="-87313">
              <a:buFont typeface="Wingdings" charset="2"/>
              <a:buChar char="§"/>
            </a:pPr>
            <a:r>
              <a:rPr lang="en-US" sz="1000" dirty="0" smtClean="0">
                <a:solidFill>
                  <a:schemeClr val="tx1">
                    <a:lumMod val="95000"/>
                    <a:lumOff val="5000"/>
                  </a:schemeClr>
                </a:solidFill>
              </a:rPr>
              <a:t>Task Groups and Working Groups.</a:t>
            </a:r>
          </a:p>
        </p:txBody>
      </p:sp>
      <p:pic>
        <p:nvPicPr>
          <p:cNvPr id="35" name="Picture 34" descr="GO-FAIR.jpg"/>
          <p:cNvPicPr>
            <a:picLocks noChangeAspect="1"/>
          </p:cNvPicPr>
          <p:nvPr/>
        </p:nvPicPr>
        <p:blipFill>
          <a:blip r:embed="rId12"/>
          <a:stretch>
            <a:fillRect/>
          </a:stretch>
        </p:blipFill>
        <p:spPr>
          <a:xfrm>
            <a:off x="4705173" y="601413"/>
            <a:ext cx="1080000" cy="354554"/>
          </a:xfrm>
          <a:prstGeom prst="rect">
            <a:avLst/>
          </a:prstGeom>
        </p:spPr>
      </p:pic>
      <p:pic>
        <p:nvPicPr>
          <p:cNvPr id="36" name="Picture 35" descr="beijing_big_data_header.png"/>
          <p:cNvPicPr>
            <a:picLocks noChangeAspect="1"/>
          </p:cNvPicPr>
          <p:nvPr/>
        </p:nvPicPr>
        <p:blipFill>
          <a:blip r:embed="rId13"/>
          <a:stretch>
            <a:fillRect/>
          </a:stretch>
        </p:blipFill>
        <p:spPr>
          <a:xfrm>
            <a:off x="4657068" y="2681887"/>
            <a:ext cx="2160000" cy="556051"/>
          </a:xfrm>
          <a:prstGeom prst="rect">
            <a:avLst/>
          </a:prstGeom>
        </p:spPr>
      </p:pic>
      <p:pic>
        <p:nvPicPr>
          <p:cNvPr id="37" name="Picture 36" descr="codata-china-logo.jpg"/>
          <p:cNvPicPr>
            <a:picLocks noChangeAspect="1"/>
          </p:cNvPicPr>
          <p:nvPr/>
        </p:nvPicPr>
        <p:blipFill>
          <a:blip r:embed="rId14"/>
          <a:stretch>
            <a:fillRect/>
          </a:stretch>
        </p:blipFill>
        <p:spPr>
          <a:xfrm>
            <a:off x="4747960" y="1653456"/>
            <a:ext cx="487170" cy="405975"/>
          </a:xfrm>
          <a:prstGeom prst="rect">
            <a:avLst/>
          </a:prstGeom>
        </p:spPr>
      </p:pic>
      <p:pic>
        <p:nvPicPr>
          <p:cNvPr id="38" name="Picture 37" descr="Chinese_Academy_of_Sciences_logo-300x279.jpg"/>
          <p:cNvPicPr>
            <a:picLocks noChangeAspect="1"/>
          </p:cNvPicPr>
          <p:nvPr/>
        </p:nvPicPr>
        <p:blipFill>
          <a:blip r:embed="rId15"/>
          <a:stretch>
            <a:fillRect/>
          </a:stretch>
        </p:blipFill>
        <p:spPr>
          <a:xfrm>
            <a:off x="5010283" y="2145860"/>
            <a:ext cx="442228" cy="411272"/>
          </a:xfrm>
          <a:prstGeom prst="rect">
            <a:avLst/>
          </a:prstGeom>
        </p:spPr>
      </p:pic>
      <p:pic>
        <p:nvPicPr>
          <p:cNvPr id="39" name="Picture 38" descr="group.jpg"/>
          <p:cNvPicPr>
            <a:picLocks noChangeAspect="1"/>
          </p:cNvPicPr>
          <p:nvPr/>
        </p:nvPicPr>
        <p:blipFill>
          <a:blip r:embed="rId16"/>
          <a:stretch>
            <a:fillRect/>
          </a:stretch>
        </p:blipFill>
        <p:spPr>
          <a:xfrm>
            <a:off x="5785173" y="2217839"/>
            <a:ext cx="867891" cy="410006"/>
          </a:xfrm>
          <a:prstGeom prst="rect">
            <a:avLst/>
          </a:prstGeom>
        </p:spPr>
      </p:pic>
      <p:pic>
        <p:nvPicPr>
          <p:cNvPr id="40" name="Picture 39" descr="28280517563_d483bb97ef_h.jpg"/>
          <p:cNvPicPr>
            <a:picLocks noChangeAspect="1"/>
          </p:cNvPicPr>
          <p:nvPr/>
        </p:nvPicPr>
        <p:blipFill>
          <a:blip r:embed="rId17"/>
          <a:stretch>
            <a:fillRect/>
          </a:stretch>
        </p:blipFill>
        <p:spPr>
          <a:xfrm>
            <a:off x="5417634" y="1105140"/>
            <a:ext cx="1399434" cy="880118"/>
          </a:xfrm>
          <a:prstGeom prst="rect">
            <a:avLst/>
          </a:prstGeom>
        </p:spPr>
      </p:pic>
      <p:pic>
        <p:nvPicPr>
          <p:cNvPr id="41" name="Picture 1"/>
          <p:cNvPicPr>
            <a:picLocks noChangeAspect="1"/>
          </p:cNvPicPr>
          <p:nvPr/>
        </p:nvPicPr>
        <p:blipFill>
          <a:blip r:embed="rId18"/>
          <a:srcRect/>
          <a:stretch>
            <a:fillRect/>
          </a:stretch>
        </p:blipFill>
        <p:spPr bwMode="auto">
          <a:xfrm>
            <a:off x="6033978" y="726486"/>
            <a:ext cx="720000" cy="198720"/>
          </a:xfrm>
          <a:prstGeom prst="rect">
            <a:avLst/>
          </a:prstGeom>
          <a:noFill/>
          <a:ln w="9525">
            <a:noFill/>
            <a:miter lim="800000"/>
            <a:headEnd/>
            <a:tailEnd/>
          </a:ln>
        </p:spPr>
      </p:pic>
      <p:sp>
        <p:nvSpPr>
          <p:cNvPr id="42" name="TextBox 41"/>
          <p:cNvSpPr txBox="1"/>
          <p:nvPr/>
        </p:nvSpPr>
        <p:spPr>
          <a:xfrm>
            <a:off x="4727861" y="3307358"/>
            <a:ext cx="2026117" cy="1015663"/>
          </a:xfrm>
          <a:prstGeom prst="rect">
            <a:avLst/>
          </a:prstGeom>
          <a:noFill/>
        </p:spPr>
        <p:txBody>
          <a:bodyPr wrap="square" rtlCol="0">
            <a:spAutoFit/>
          </a:bodyPr>
          <a:lstStyle/>
          <a:p>
            <a:pPr marL="87313" indent="-87313">
              <a:buFont typeface="Wingdings" charset="2"/>
              <a:buChar char="§"/>
            </a:pPr>
            <a:r>
              <a:rPr lang="en-GB" sz="1000" dirty="0" smtClean="0"/>
              <a:t>CODATA-RDA School of Research Data Science.</a:t>
            </a:r>
          </a:p>
          <a:p>
            <a:pPr marL="87313" indent="-87313">
              <a:buFont typeface="Wingdings" charset="2"/>
              <a:buChar char="§"/>
            </a:pPr>
            <a:r>
              <a:rPr lang="en-GB" sz="1000" dirty="0" smtClean="0">
                <a:solidFill>
                  <a:schemeClr val="tx1">
                    <a:lumMod val="95000"/>
                    <a:lumOff val="5000"/>
                  </a:schemeClr>
                </a:solidFill>
              </a:rPr>
              <a:t>CODATA China, PASTD and other training activities.</a:t>
            </a:r>
          </a:p>
          <a:p>
            <a:pPr marL="87313" indent="-87313">
              <a:buFont typeface="Wingdings" charset="2"/>
              <a:buChar char="§"/>
            </a:pPr>
            <a:r>
              <a:rPr lang="en-GB" sz="1000" dirty="0" smtClean="0">
                <a:solidFill>
                  <a:schemeClr val="tx1">
                    <a:lumMod val="95000"/>
                    <a:lumOff val="5000"/>
                  </a:schemeClr>
                </a:solidFill>
              </a:rPr>
              <a:t>#terms4FAIRskills and </a:t>
            </a:r>
            <a:r>
              <a:rPr lang="en-GB" sz="1000" dirty="0" err="1" smtClean="0">
                <a:solidFill>
                  <a:schemeClr val="tx1">
                    <a:lumMod val="95000"/>
                    <a:lumOff val="5000"/>
                  </a:schemeClr>
                </a:solidFill>
              </a:rPr>
              <a:t>FAIRsFAIR</a:t>
            </a:r>
            <a:r>
              <a:rPr lang="en-GB" sz="1000" dirty="0" smtClean="0">
                <a:solidFill>
                  <a:schemeClr val="tx1">
                    <a:lumMod val="95000"/>
                    <a:lumOff val="5000"/>
                  </a:schemeClr>
                </a:solidFill>
              </a:rPr>
              <a:t> Competence Centres.</a:t>
            </a:r>
            <a:endParaRPr lang="en-US" sz="1000" dirty="0" smtClean="0">
              <a:solidFill>
                <a:schemeClr val="tx1">
                  <a:lumMod val="95000"/>
                  <a:lumOff val="5000"/>
                </a:schemeClr>
              </a:solidFill>
            </a:endParaRPr>
          </a:p>
        </p:txBody>
      </p:sp>
      <p:pic>
        <p:nvPicPr>
          <p:cNvPr id="43" name="Picture 42" descr="FAIRSFAIR_logo_payoff_square.png"/>
          <p:cNvPicPr>
            <a:picLocks noChangeAspect="1"/>
          </p:cNvPicPr>
          <p:nvPr/>
        </p:nvPicPr>
        <p:blipFill>
          <a:blip r:embed="rId19"/>
          <a:stretch>
            <a:fillRect/>
          </a:stretch>
        </p:blipFill>
        <p:spPr>
          <a:xfrm>
            <a:off x="4658976" y="955967"/>
            <a:ext cx="629978" cy="629978"/>
          </a:xfrm>
          <a:prstGeom prst="rect">
            <a:avLst/>
          </a:prstGeom>
        </p:spPr>
      </p:pic>
      <p:pic>
        <p:nvPicPr>
          <p:cNvPr id="44" name="Picture 43" descr="AOSP Strategy Cover.jpg"/>
          <p:cNvPicPr>
            <a:picLocks noChangeAspect="1"/>
          </p:cNvPicPr>
          <p:nvPr/>
        </p:nvPicPr>
        <p:blipFill>
          <a:blip r:embed="rId20"/>
          <a:stretch>
            <a:fillRect/>
          </a:stretch>
        </p:blipFill>
        <p:spPr>
          <a:xfrm>
            <a:off x="8252982" y="726486"/>
            <a:ext cx="763730" cy="1080000"/>
          </a:xfrm>
          <a:prstGeom prst="rect">
            <a:avLst/>
          </a:prstGeom>
        </p:spPr>
      </p:pic>
      <p:pic>
        <p:nvPicPr>
          <p:cNvPr id="45" name="Picture 44" descr="Dagstuhl Workshop.png"/>
          <p:cNvPicPr>
            <a:picLocks noChangeAspect="1"/>
          </p:cNvPicPr>
          <p:nvPr/>
        </p:nvPicPr>
        <p:blipFill>
          <a:blip r:embed="rId21"/>
          <a:stretch>
            <a:fillRect/>
          </a:stretch>
        </p:blipFill>
        <p:spPr>
          <a:xfrm>
            <a:off x="7142179" y="2452643"/>
            <a:ext cx="1916084" cy="768126"/>
          </a:xfrm>
          <a:prstGeom prst="rect">
            <a:avLst/>
          </a:prstGeom>
        </p:spPr>
      </p:pic>
      <p:pic>
        <p:nvPicPr>
          <p:cNvPr id="47" name="Picture 4" descr="https://www.dagstuhl.de/Gruppenbilder/18403.01.l.jpg"/>
          <p:cNvPicPr>
            <a:picLocks noChangeAspect="1" noChangeArrowheads="1"/>
          </p:cNvPicPr>
          <p:nvPr/>
        </p:nvPicPr>
        <p:blipFill>
          <a:blip r:embed="rId22"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062776" y="726486"/>
            <a:ext cx="1037445" cy="691630"/>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48" name="Picture 47" descr="CDT_logo-CD_blue@3x-100.jpg"/>
          <p:cNvPicPr>
            <a:picLocks noChangeAspect="1"/>
          </p:cNvPicPr>
          <p:nvPr/>
        </p:nvPicPr>
        <p:blipFill>
          <a:blip r:embed="rId23"/>
          <a:stretch>
            <a:fillRect/>
          </a:stretch>
        </p:blipFill>
        <p:spPr>
          <a:xfrm>
            <a:off x="7258195" y="1553258"/>
            <a:ext cx="641025" cy="698924"/>
          </a:xfrm>
          <a:prstGeom prst="rect">
            <a:avLst/>
          </a:prstGeom>
        </p:spPr>
      </p:pic>
      <p:sp>
        <p:nvSpPr>
          <p:cNvPr id="49" name="TextBox 48"/>
          <p:cNvSpPr txBox="1"/>
          <p:nvPr/>
        </p:nvSpPr>
        <p:spPr>
          <a:xfrm>
            <a:off x="7042902" y="3422288"/>
            <a:ext cx="2026117" cy="861774"/>
          </a:xfrm>
          <a:prstGeom prst="rect">
            <a:avLst/>
          </a:prstGeom>
          <a:noFill/>
        </p:spPr>
        <p:txBody>
          <a:bodyPr wrap="square" rtlCol="0">
            <a:spAutoFit/>
          </a:bodyPr>
          <a:lstStyle/>
          <a:p>
            <a:pPr marL="87313" indent="-87313">
              <a:buFont typeface="Wingdings" charset="2"/>
              <a:buChar char="§"/>
            </a:pPr>
            <a:r>
              <a:rPr lang="en-GB" sz="1000" dirty="0" smtClean="0"/>
              <a:t>Regional Open Science Platforms</a:t>
            </a:r>
          </a:p>
          <a:p>
            <a:pPr marL="87313" indent="-87313">
              <a:buFont typeface="Wingdings" charset="2"/>
              <a:buChar char="§"/>
            </a:pPr>
            <a:r>
              <a:rPr lang="en-GB" sz="1000" dirty="0" smtClean="0"/>
              <a:t>Data Interoperability for Multi-Disciplinary Research.</a:t>
            </a:r>
          </a:p>
          <a:p>
            <a:pPr marL="87313" indent="-87313">
              <a:buFont typeface="Wingdings" charset="2"/>
              <a:buChar char="§"/>
            </a:pPr>
            <a:r>
              <a:rPr lang="en-GB" sz="1000" dirty="0" smtClean="0">
                <a:solidFill>
                  <a:schemeClr val="tx1">
                    <a:lumMod val="95000"/>
                    <a:lumOff val="5000"/>
                  </a:schemeClr>
                </a:solidFill>
              </a:rPr>
              <a:t>Survey and recommendation of good practices.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Google Shape;2482;p189"/>
          <p:cNvPicPr preferRelativeResize="0">
            <a:picLocks noChangeAspect="1"/>
          </p:cNvPicPr>
          <p:nvPr/>
        </p:nvPicPr>
        <p:blipFill rotWithShape="1">
          <a:blip r:embed="rId2">
            <a:alphaModFix/>
          </a:blip>
          <a:srcRect/>
          <a:stretch/>
        </p:blipFill>
        <p:spPr>
          <a:xfrm>
            <a:off x="6806293" y="4444029"/>
            <a:ext cx="2337605" cy="648000"/>
          </a:xfrm>
          <a:prstGeom prst="rect">
            <a:avLst/>
          </a:prstGeom>
          <a:noFill/>
          <a:ln>
            <a:noFill/>
          </a:ln>
        </p:spPr>
      </p:pic>
      <p:pic>
        <p:nvPicPr>
          <p:cNvPr id="6" name="Picture 5" descr="CDT_logo-sub_white@3x.png"/>
          <p:cNvPicPr>
            <a:picLocks noChangeAspect="1"/>
          </p:cNvPicPr>
          <p:nvPr/>
        </p:nvPicPr>
        <p:blipFill>
          <a:blip r:embed="rId3"/>
          <a:stretch>
            <a:fillRect/>
          </a:stretch>
        </p:blipFill>
        <p:spPr>
          <a:xfrm>
            <a:off x="42880" y="4405833"/>
            <a:ext cx="1635165" cy="720000"/>
          </a:xfrm>
          <a:prstGeom prst="rect">
            <a:avLst/>
          </a:prstGeom>
        </p:spPr>
      </p:pic>
      <p:pic>
        <p:nvPicPr>
          <p:cNvPr id="7" name="Picture 6" descr="International Science Council.jpg"/>
          <p:cNvPicPr>
            <a:picLocks noChangeAspect="1"/>
          </p:cNvPicPr>
          <p:nvPr/>
        </p:nvPicPr>
        <p:blipFill>
          <a:blip r:embed="rId4"/>
          <a:stretch>
            <a:fillRect/>
          </a:stretch>
        </p:blipFill>
        <p:spPr>
          <a:xfrm>
            <a:off x="-102" y="0"/>
            <a:ext cx="9144000" cy="3670949"/>
          </a:xfrm>
          <a:prstGeom prst="rect">
            <a:avLst/>
          </a:prstGeom>
        </p:spPr>
      </p:pic>
      <p:sp>
        <p:nvSpPr>
          <p:cNvPr id="8" name="TextBox 7"/>
          <p:cNvSpPr txBox="1"/>
          <p:nvPr/>
        </p:nvSpPr>
        <p:spPr>
          <a:xfrm>
            <a:off x="-102" y="3729000"/>
            <a:ext cx="9144000" cy="538609"/>
          </a:xfrm>
          <a:prstGeom prst="rect">
            <a:avLst/>
          </a:prstGeom>
          <a:noFill/>
        </p:spPr>
        <p:txBody>
          <a:bodyPr wrap="square" rtlCol="0">
            <a:spAutoFit/>
          </a:bodyPr>
          <a:lstStyle/>
          <a:p>
            <a:pPr marL="182563" indent="-182563">
              <a:spcAft>
                <a:spcPts val="600"/>
              </a:spcAft>
              <a:buFont typeface="Wingdings" charset="2"/>
              <a:buChar char="§"/>
            </a:pPr>
            <a:r>
              <a:rPr lang="en-US" sz="1200" b="1" dirty="0" smtClean="0">
                <a:solidFill>
                  <a:schemeClr val="tx1">
                    <a:lumMod val="75000"/>
                    <a:lumOff val="25000"/>
                  </a:schemeClr>
                </a:solidFill>
              </a:rPr>
              <a:t>Formed by a merger of the International Council for Science and the International Social Science Council.</a:t>
            </a:r>
          </a:p>
          <a:p>
            <a:pPr marL="182563" indent="-182563">
              <a:spcAft>
                <a:spcPts val="600"/>
              </a:spcAft>
              <a:buFont typeface="Wingdings" charset="2"/>
              <a:buChar char="§"/>
            </a:pPr>
            <a:r>
              <a:rPr lang="en-US" sz="1200" b="1" dirty="0" smtClean="0">
                <a:solidFill>
                  <a:schemeClr val="tx1">
                    <a:lumMod val="75000"/>
                    <a:lumOff val="25000"/>
                  </a:schemeClr>
                </a:solidFill>
              </a:rPr>
              <a:t>Explicit mission for ALL the sciences and for interdisciplinary and </a:t>
            </a:r>
            <a:r>
              <a:rPr lang="en-US" sz="1200" b="1" dirty="0" err="1" smtClean="0">
                <a:solidFill>
                  <a:schemeClr val="tx1">
                    <a:lumMod val="75000"/>
                    <a:lumOff val="25000"/>
                  </a:schemeClr>
                </a:solidFill>
              </a:rPr>
              <a:t>transdisciplinary</a:t>
            </a:r>
            <a:r>
              <a:rPr lang="en-US" sz="1200" b="1" dirty="0" smtClean="0">
                <a:solidFill>
                  <a:schemeClr val="tx1">
                    <a:lumMod val="75000"/>
                    <a:lumOff val="25000"/>
                  </a:schemeClr>
                </a:solidFill>
              </a:rPr>
              <a:t> research.</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Google Shape;2481;p189"/>
          <p:cNvSpPr/>
          <p:nvPr/>
        </p:nvSpPr>
        <p:spPr>
          <a:xfrm>
            <a:off x="-102" y="4367637"/>
            <a:ext cx="9144000" cy="792000"/>
          </a:xfrm>
          <a:prstGeom prst="rect">
            <a:avLst/>
          </a:pr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Google Shape;2482;p189"/>
          <p:cNvPicPr preferRelativeResize="0">
            <a:picLocks noChangeAspect="1"/>
          </p:cNvPicPr>
          <p:nvPr/>
        </p:nvPicPr>
        <p:blipFill rotWithShape="1">
          <a:blip r:embed="rId2">
            <a:alphaModFix/>
          </a:blip>
          <a:srcRect/>
          <a:stretch/>
        </p:blipFill>
        <p:spPr>
          <a:xfrm>
            <a:off x="6806293" y="4444029"/>
            <a:ext cx="2337605" cy="648000"/>
          </a:xfrm>
          <a:prstGeom prst="rect">
            <a:avLst/>
          </a:prstGeom>
          <a:noFill/>
          <a:ln>
            <a:noFill/>
          </a:ln>
        </p:spPr>
      </p:pic>
      <p:pic>
        <p:nvPicPr>
          <p:cNvPr id="6" name="Picture 5" descr="CDT_logo-sub_white@3x.png"/>
          <p:cNvPicPr>
            <a:picLocks noChangeAspect="1"/>
          </p:cNvPicPr>
          <p:nvPr/>
        </p:nvPicPr>
        <p:blipFill>
          <a:blip r:embed="rId3"/>
          <a:stretch>
            <a:fillRect/>
          </a:stretch>
        </p:blipFill>
        <p:spPr>
          <a:xfrm>
            <a:off x="42880" y="4405833"/>
            <a:ext cx="1635165" cy="720000"/>
          </a:xfrm>
          <a:prstGeom prst="rect">
            <a:avLst/>
          </a:prstGeom>
        </p:spPr>
      </p:pic>
      <p:sp>
        <p:nvSpPr>
          <p:cNvPr id="7" name="TextBox 6"/>
          <p:cNvSpPr txBox="1"/>
          <p:nvPr/>
        </p:nvSpPr>
        <p:spPr>
          <a:xfrm>
            <a:off x="-100" y="978194"/>
            <a:ext cx="5946166" cy="2985433"/>
          </a:xfrm>
          <a:prstGeom prst="rect">
            <a:avLst/>
          </a:prstGeom>
          <a:noFill/>
        </p:spPr>
        <p:txBody>
          <a:bodyPr wrap="square" rtlCol="0">
            <a:spAutoFit/>
          </a:bodyPr>
          <a:lstStyle/>
          <a:p>
            <a:pPr marL="182563" indent="-182563">
              <a:spcAft>
                <a:spcPts val="600"/>
              </a:spcAft>
              <a:buFont typeface="Wingdings" charset="2"/>
              <a:buChar char="§"/>
            </a:pPr>
            <a:r>
              <a:rPr lang="en-US" sz="1400" dirty="0" smtClean="0">
                <a:solidFill>
                  <a:schemeClr val="tx1">
                    <a:lumMod val="75000"/>
                    <a:lumOff val="25000"/>
                  </a:schemeClr>
                </a:solidFill>
              </a:rPr>
              <a:t>The major, pressing global scientific and human issues of the 21st century can</a:t>
            </a:r>
            <a:r>
              <a:rPr lang="en-US" sz="1400" b="1" dirty="0" smtClean="0">
                <a:solidFill>
                  <a:schemeClr val="tx1">
                    <a:lumMod val="75000"/>
                    <a:lumOff val="25000"/>
                  </a:schemeClr>
                </a:solidFill>
              </a:rPr>
              <a:t> ONLY</a:t>
            </a:r>
            <a:r>
              <a:rPr lang="en-US" sz="1400" dirty="0" smtClean="0">
                <a:solidFill>
                  <a:schemeClr val="tx1">
                    <a:lumMod val="75000"/>
                    <a:lumOff val="25000"/>
                  </a:schemeClr>
                </a:solidFill>
              </a:rPr>
              <a:t> be addressed through </a:t>
            </a:r>
            <a:r>
              <a:rPr lang="en-US" sz="1400" b="1" dirty="0" smtClean="0">
                <a:solidFill>
                  <a:schemeClr val="tx1">
                    <a:lumMod val="75000"/>
                    <a:lumOff val="25000"/>
                  </a:schemeClr>
                </a:solidFill>
              </a:rPr>
              <a:t>research that works across disciplines to understand complex systems</a:t>
            </a:r>
            <a:r>
              <a:rPr lang="en-US" sz="1400" dirty="0" smtClean="0">
                <a:solidFill>
                  <a:schemeClr val="tx1">
                    <a:lumMod val="75000"/>
                    <a:lumOff val="25000"/>
                  </a:schemeClr>
                </a:solidFill>
              </a:rPr>
              <a:t>, and which uses a </a:t>
            </a:r>
            <a:r>
              <a:rPr lang="en-US" sz="1400" b="1" dirty="0" err="1" smtClean="0">
                <a:solidFill>
                  <a:schemeClr val="tx1">
                    <a:lumMod val="75000"/>
                    <a:lumOff val="25000"/>
                  </a:schemeClr>
                </a:solidFill>
              </a:rPr>
              <a:t>transdisciplinary</a:t>
            </a:r>
            <a:r>
              <a:rPr lang="en-US" sz="1400" b="1" dirty="0" smtClean="0">
                <a:solidFill>
                  <a:schemeClr val="tx1">
                    <a:lumMod val="75000"/>
                    <a:lumOff val="25000"/>
                  </a:schemeClr>
                </a:solidFill>
              </a:rPr>
              <a:t> </a:t>
            </a:r>
            <a:r>
              <a:rPr lang="en-US" sz="1400" dirty="0" smtClean="0">
                <a:solidFill>
                  <a:schemeClr val="tx1">
                    <a:lumMod val="75000"/>
                    <a:lumOff val="25000"/>
                  </a:schemeClr>
                </a:solidFill>
              </a:rPr>
              <a:t>approach to turn data into knowledge and then into action.</a:t>
            </a:r>
          </a:p>
          <a:p>
            <a:pPr marL="182563" indent="-182563">
              <a:spcAft>
                <a:spcPts val="600"/>
              </a:spcAft>
              <a:buFont typeface="Wingdings" charset="2"/>
              <a:buChar char="§"/>
            </a:pPr>
            <a:r>
              <a:rPr lang="en-US" sz="1400" dirty="0" smtClean="0">
                <a:solidFill>
                  <a:schemeClr val="tx1">
                    <a:lumMod val="75000"/>
                    <a:lumOff val="25000"/>
                  </a:schemeClr>
                </a:solidFill>
              </a:rPr>
              <a:t>Require the ability to gather data from multiple varies sources and extract information from those complex and heterogeneous data.</a:t>
            </a:r>
          </a:p>
          <a:p>
            <a:pPr marL="182563" indent="-182563">
              <a:spcAft>
                <a:spcPts val="600"/>
              </a:spcAft>
              <a:buFont typeface="Wingdings" charset="2"/>
              <a:buChar char="§"/>
            </a:pPr>
            <a:r>
              <a:rPr lang="en-US" sz="1400" dirty="0" smtClean="0">
                <a:solidFill>
                  <a:schemeClr val="tx1">
                    <a:lumMod val="75000"/>
                    <a:lumOff val="25000"/>
                  </a:schemeClr>
                </a:solidFill>
              </a:rPr>
              <a:t>The digital and data revolution presents us with huge opportunities and significant challenges.</a:t>
            </a:r>
          </a:p>
          <a:p>
            <a:pPr marL="182563" indent="-182563">
              <a:spcAft>
                <a:spcPts val="600"/>
              </a:spcAft>
              <a:buFont typeface="Wingdings" charset="2"/>
              <a:buChar char="§"/>
            </a:pPr>
            <a:r>
              <a:rPr lang="en-US" sz="1400" b="1" dirty="0" smtClean="0">
                <a:solidFill>
                  <a:schemeClr val="tx1">
                    <a:lumMod val="75000"/>
                    <a:lumOff val="25000"/>
                  </a:schemeClr>
                </a:solidFill>
              </a:rPr>
              <a:t>Better exploitation of data resources for research is the epochal challenge of the 21</a:t>
            </a:r>
            <a:r>
              <a:rPr lang="en-US" sz="1400" b="1" baseline="30000" dirty="0" smtClean="0">
                <a:solidFill>
                  <a:schemeClr val="tx1">
                    <a:lumMod val="75000"/>
                    <a:lumOff val="25000"/>
                  </a:schemeClr>
                </a:solidFill>
              </a:rPr>
              <a:t>st</a:t>
            </a:r>
            <a:r>
              <a:rPr lang="en-US" sz="1400" b="1" dirty="0" smtClean="0">
                <a:solidFill>
                  <a:schemeClr val="tx1">
                    <a:lumMod val="75000"/>
                    <a:lumOff val="25000"/>
                  </a:schemeClr>
                </a:solidFill>
              </a:rPr>
              <a:t> century.</a:t>
            </a:r>
          </a:p>
          <a:p>
            <a:pPr marL="182563" indent="-182563">
              <a:spcAft>
                <a:spcPts val="600"/>
              </a:spcAft>
              <a:buFont typeface="Wingdings" charset="2"/>
              <a:buChar char="§"/>
            </a:pPr>
            <a:r>
              <a:rPr lang="en-US" sz="1400" dirty="0" smtClean="0">
                <a:solidFill>
                  <a:schemeClr val="tx1">
                    <a:lumMod val="75000"/>
                    <a:lumOff val="25000"/>
                  </a:schemeClr>
                </a:solidFill>
              </a:rPr>
              <a:t>With the merger of ICSU and ISSC to form the </a:t>
            </a:r>
            <a:r>
              <a:rPr lang="en-US" sz="1400" b="1" dirty="0" smtClean="0">
                <a:solidFill>
                  <a:schemeClr val="tx1">
                    <a:lumMod val="75000"/>
                    <a:lumOff val="25000"/>
                  </a:schemeClr>
                </a:solidFill>
              </a:rPr>
              <a:t>International Science Council</a:t>
            </a:r>
            <a:r>
              <a:rPr lang="en-US" sz="1400" dirty="0" smtClean="0">
                <a:solidFill>
                  <a:schemeClr val="tx1">
                    <a:lumMod val="75000"/>
                    <a:lumOff val="25000"/>
                  </a:schemeClr>
                </a:solidFill>
              </a:rPr>
              <a:t>, </a:t>
            </a:r>
            <a:r>
              <a:rPr lang="en-US" sz="1400" b="1" dirty="0" smtClean="0">
                <a:solidFill>
                  <a:schemeClr val="tx1">
                    <a:lumMod val="75000"/>
                    <a:lumOff val="25000"/>
                  </a:schemeClr>
                </a:solidFill>
              </a:rPr>
              <a:t>addressing the data revolution and global challenges is a priority.</a:t>
            </a:r>
          </a:p>
        </p:txBody>
      </p:sp>
      <p:pic>
        <p:nvPicPr>
          <p:cNvPr id="8" name="Picture 7" descr="future_earth_logo.jpg"/>
          <p:cNvPicPr>
            <a:picLocks noChangeAspect="1"/>
          </p:cNvPicPr>
          <p:nvPr/>
        </p:nvPicPr>
        <p:blipFill>
          <a:blip r:embed="rId4"/>
          <a:stretch>
            <a:fillRect/>
          </a:stretch>
        </p:blipFill>
        <p:spPr>
          <a:xfrm>
            <a:off x="6623898" y="947460"/>
            <a:ext cx="2520000" cy="844222"/>
          </a:xfrm>
          <a:prstGeom prst="rect">
            <a:avLst/>
          </a:prstGeom>
        </p:spPr>
      </p:pic>
      <p:pic>
        <p:nvPicPr>
          <p:cNvPr id="9" name="Picture 8" descr="irdr_logo_high-320.png"/>
          <p:cNvPicPr>
            <a:picLocks noChangeAspect="1"/>
          </p:cNvPicPr>
          <p:nvPr/>
        </p:nvPicPr>
        <p:blipFill>
          <a:blip r:embed="rId5"/>
          <a:stretch>
            <a:fillRect/>
          </a:stretch>
        </p:blipFill>
        <p:spPr>
          <a:xfrm>
            <a:off x="6623898" y="1933774"/>
            <a:ext cx="2520000" cy="1047375"/>
          </a:xfrm>
          <a:prstGeom prst="rect">
            <a:avLst/>
          </a:prstGeom>
        </p:spPr>
      </p:pic>
      <p:pic>
        <p:nvPicPr>
          <p:cNvPr id="10" name="Picture 9" descr="urban_health_logo.png"/>
          <p:cNvPicPr>
            <a:picLocks noChangeAspect="1"/>
          </p:cNvPicPr>
          <p:nvPr/>
        </p:nvPicPr>
        <p:blipFill>
          <a:blip r:embed="rId6"/>
          <a:stretch>
            <a:fillRect/>
          </a:stretch>
        </p:blipFill>
        <p:spPr>
          <a:xfrm>
            <a:off x="6623898" y="3190209"/>
            <a:ext cx="2520000" cy="953882"/>
          </a:xfrm>
          <a:prstGeom prst="rect">
            <a:avLst/>
          </a:prstGeom>
        </p:spPr>
      </p:pic>
      <p:sp>
        <p:nvSpPr>
          <p:cNvPr id="11" name="TextBox 10"/>
          <p:cNvSpPr txBox="1"/>
          <p:nvPr/>
        </p:nvSpPr>
        <p:spPr>
          <a:xfrm>
            <a:off x="744380" y="0"/>
            <a:ext cx="7688274" cy="830997"/>
          </a:xfrm>
          <a:prstGeom prst="rect">
            <a:avLst/>
          </a:prstGeom>
          <a:noFill/>
        </p:spPr>
        <p:txBody>
          <a:bodyPr wrap="square" rtlCol="0">
            <a:spAutoFit/>
          </a:bodyPr>
          <a:lstStyle/>
          <a:p>
            <a:pPr lvl="0" algn="ctr"/>
            <a:r>
              <a:rPr lang="en-GB" sz="2400" b="1" dirty="0" smtClean="0">
                <a:solidFill>
                  <a:srgbClr val="0D0D0D"/>
                </a:solidFill>
              </a:rPr>
              <a:t>Making Data Work for Global,</a:t>
            </a:r>
          </a:p>
          <a:p>
            <a:pPr lvl="0" algn="ctr"/>
            <a:r>
              <a:rPr lang="en-GB" sz="2400" b="1" dirty="0" smtClean="0">
                <a:solidFill>
                  <a:srgbClr val="0D0D0D"/>
                </a:solidFill>
              </a:rPr>
              <a:t>Cross Domain Challenges</a:t>
            </a:r>
            <a:endParaRPr lang="en-US" sz="2400" b="1" kern="0" dirty="0" smtClean="0">
              <a:solidFill>
                <a:srgbClr val="0D0D0D"/>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Data Revolution.jpg"/>
          <p:cNvPicPr>
            <a:picLocks noChangeAspect="1"/>
          </p:cNvPicPr>
          <p:nvPr/>
        </p:nvPicPr>
        <p:blipFill>
          <a:blip r:embed="rId2"/>
          <a:stretch>
            <a:fillRect/>
          </a:stretch>
        </p:blipFill>
        <p:spPr>
          <a:xfrm>
            <a:off x="0" y="-9621"/>
            <a:ext cx="4172489" cy="5184000"/>
          </a:xfrm>
          <a:prstGeom prst="rect">
            <a:avLst/>
          </a:prstGeom>
        </p:spPr>
      </p:pic>
      <p:pic>
        <p:nvPicPr>
          <p:cNvPr id="3" name="Picture 2" descr="CDT_logo-sub_blue@3x.png"/>
          <p:cNvPicPr>
            <a:picLocks noChangeAspect="1"/>
          </p:cNvPicPr>
          <p:nvPr/>
        </p:nvPicPr>
        <p:blipFill>
          <a:blip r:embed="rId3"/>
          <a:stretch>
            <a:fillRect/>
          </a:stretch>
        </p:blipFill>
        <p:spPr>
          <a:xfrm>
            <a:off x="7100045" y="4233866"/>
            <a:ext cx="2043955" cy="900000"/>
          </a:xfrm>
          <a:prstGeom prst="rect">
            <a:avLst/>
          </a:prstGeom>
        </p:spPr>
      </p:pic>
      <p:sp>
        <p:nvSpPr>
          <p:cNvPr id="4" name="TextBox 3"/>
          <p:cNvSpPr txBox="1"/>
          <p:nvPr/>
        </p:nvSpPr>
        <p:spPr>
          <a:xfrm>
            <a:off x="4172489" y="0"/>
            <a:ext cx="4971511" cy="4185761"/>
          </a:xfrm>
          <a:prstGeom prst="rect">
            <a:avLst/>
          </a:prstGeom>
          <a:noFill/>
        </p:spPr>
        <p:txBody>
          <a:bodyPr wrap="square" rtlCol="0">
            <a:spAutoFit/>
          </a:bodyPr>
          <a:lstStyle/>
          <a:p>
            <a:pPr>
              <a:spcAft>
                <a:spcPts val="600"/>
              </a:spcAft>
            </a:pPr>
            <a:r>
              <a:rPr lang="en-GB" sz="1600" b="1" dirty="0" smtClean="0">
                <a:solidFill>
                  <a:schemeClr val="tx1">
                    <a:lumMod val="75000"/>
                    <a:lumOff val="25000"/>
                  </a:schemeClr>
                </a:solidFill>
              </a:rPr>
              <a:t>A World that Counts: mobilising the data revolution for sustainable development</a:t>
            </a:r>
          </a:p>
          <a:p>
            <a:pPr marL="182563" indent="-182563">
              <a:spcAft>
                <a:spcPts val="600"/>
              </a:spcAft>
              <a:buFont typeface="Wingdings" charset="2"/>
              <a:buChar char="§"/>
            </a:pPr>
            <a:r>
              <a:rPr lang="en-GB" sz="1200" dirty="0" smtClean="0">
                <a:solidFill>
                  <a:schemeClr val="tx1">
                    <a:lumMod val="75000"/>
                    <a:lumOff val="25000"/>
                  </a:schemeClr>
                </a:solidFill>
              </a:rPr>
              <a:t>A World that Counts -  A World that Matters.</a:t>
            </a:r>
          </a:p>
          <a:p>
            <a:pPr marL="182563" indent="-182563">
              <a:spcAft>
                <a:spcPts val="600"/>
              </a:spcAft>
              <a:buFont typeface="Wingdings" charset="2"/>
              <a:buChar char="§"/>
            </a:pPr>
            <a:r>
              <a:rPr lang="en-GB" sz="1200" dirty="0" smtClean="0">
                <a:solidFill>
                  <a:schemeClr val="tx1">
                    <a:lumMod val="75000"/>
                    <a:lumOff val="25000"/>
                  </a:schemeClr>
                </a:solidFill>
              </a:rPr>
              <a:t>A world that counts and measures itself in order to understand itself.</a:t>
            </a:r>
          </a:p>
          <a:p>
            <a:pPr marL="182563" indent="-182563">
              <a:spcAft>
                <a:spcPts val="600"/>
              </a:spcAft>
              <a:buFont typeface="Wingdings" charset="2"/>
              <a:buChar char="§"/>
            </a:pPr>
            <a:r>
              <a:rPr lang="en-GB" sz="1200" dirty="0" smtClean="0">
                <a:solidFill>
                  <a:schemeClr val="tx1">
                    <a:lumMod val="75000"/>
                    <a:lumOff val="25000"/>
                  </a:schemeClr>
                </a:solidFill>
              </a:rPr>
              <a:t>Measurement of things is a </a:t>
            </a:r>
            <a:r>
              <a:rPr lang="en-GB" sz="1200" i="1" dirty="0" smtClean="0">
                <a:solidFill>
                  <a:schemeClr val="tx1">
                    <a:lumMod val="75000"/>
                    <a:lumOff val="25000"/>
                  </a:schemeClr>
                </a:solidFill>
              </a:rPr>
              <a:t>sine qua non </a:t>
            </a:r>
            <a:r>
              <a:rPr lang="en-GB" sz="1200" dirty="0" smtClean="0">
                <a:solidFill>
                  <a:schemeClr val="tx1">
                    <a:lumMod val="75000"/>
                    <a:lumOff val="25000"/>
                  </a:schemeClr>
                </a:solidFill>
              </a:rPr>
              <a:t>to understanding.</a:t>
            </a:r>
          </a:p>
          <a:p>
            <a:pPr marL="639763" lvl="1" indent="-182563">
              <a:spcAft>
                <a:spcPts val="600"/>
              </a:spcAft>
              <a:buFont typeface="Wingdings" charset="2"/>
              <a:buChar char="§"/>
            </a:pPr>
            <a:r>
              <a:rPr lang="en-GB" sz="1200" dirty="0" smtClean="0">
                <a:solidFill>
                  <a:schemeClr val="tx1">
                    <a:lumMod val="75000"/>
                    <a:lumOff val="25000"/>
                  </a:schemeClr>
                </a:solidFill>
              </a:rPr>
              <a:t>Qualitative understanding is essential.</a:t>
            </a:r>
          </a:p>
          <a:p>
            <a:pPr marL="639763" lvl="1" indent="-182563">
              <a:spcAft>
                <a:spcPts val="600"/>
              </a:spcAft>
              <a:buFont typeface="Wingdings" charset="2"/>
              <a:buChar char="§"/>
            </a:pPr>
            <a:r>
              <a:rPr lang="en-GB" sz="1200" dirty="0" smtClean="0">
                <a:solidFill>
                  <a:schemeClr val="tx1">
                    <a:lumMod val="75000"/>
                    <a:lumOff val="25000"/>
                  </a:schemeClr>
                </a:solidFill>
              </a:rPr>
              <a:t>The things we measure are </a:t>
            </a:r>
            <a:r>
              <a:rPr lang="en-GB" sz="1200" dirty="0" err="1" smtClean="0">
                <a:solidFill>
                  <a:schemeClr val="tx1">
                    <a:lumMod val="75000"/>
                    <a:lumOff val="25000"/>
                  </a:schemeClr>
                </a:solidFill>
              </a:rPr>
              <a:t>interelated</a:t>
            </a:r>
            <a:r>
              <a:rPr lang="en-GB" sz="1200" dirty="0" smtClean="0">
                <a:solidFill>
                  <a:schemeClr val="tx1">
                    <a:lumMod val="75000"/>
                    <a:lumOff val="25000"/>
                  </a:schemeClr>
                </a:solidFill>
              </a:rPr>
              <a:t> and often affected by the act of measuring.</a:t>
            </a:r>
          </a:p>
          <a:p>
            <a:pPr marL="639763" lvl="1" indent="-182563">
              <a:spcAft>
                <a:spcPts val="600"/>
              </a:spcAft>
              <a:buFont typeface="Wingdings" charset="2"/>
              <a:buChar char="§"/>
            </a:pPr>
            <a:r>
              <a:rPr lang="en-GB" sz="1200" dirty="0" smtClean="0">
                <a:solidFill>
                  <a:schemeClr val="tx1">
                    <a:lumMod val="75000"/>
                    <a:lumOff val="25000"/>
                  </a:schemeClr>
                </a:solidFill>
              </a:rPr>
              <a:t>Overemphasis on one or other metric can have very negative effects.</a:t>
            </a:r>
          </a:p>
          <a:p>
            <a:pPr marL="182563" indent="-182563">
              <a:spcAft>
                <a:spcPts val="600"/>
              </a:spcAft>
              <a:buFont typeface="Wingdings" charset="2"/>
              <a:buChar char="§"/>
            </a:pPr>
            <a:r>
              <a:rPr lang="en-GB" sz="1200" dirty="0" smtClean="0">
                <a:solidFill>
                  <a:schemeClr val="tx1">
                    <a:lumMod val="75000"/>
                    <a:lumOff val="25000"/>
                  </a:schemeClr>
                </a:solidFill>
              </a:rPr>
              <a:t>‘[T]</a:t>
            </a:r>
            <a:r>
              <a:rPr lang="en-US" sz="1200" dirty="0" smtClean="0">
                <a:solidFill>
                  <a:schemeClr val="tx1">
                    <a:lumMod val="75000"/>
                    <a:lumOff val="25000"/>
                  </a:schemeClr>
                </a:solidFill>
              </a:rPr>
              <a:t>here is an urgent need to </a:t>
            </a:r>
            <a:r>
              <a:rPr lang="en-US" sz="1200" dirty="0" err="1" smtClean="0">
                <a:solidFill>
                  <a:schemeClr val="tx1">
                    <a:lumMod val="75000"/>
                    <a:lumOff val="25000"/>
                  </a:schemeClr>
                </a:solidFill>
              </a:rPr>
              <a:t>mobilise</a:t>
            </a:r>
            <a:r>
              <a:rPr lang="en-US" sz="1200" dirty="0" smtClean="0">
                <a:solidFill>
                  <a:schemeClr val="tx1">
                    <a:lumMod val="75000"/>
                    <a:lumOff val="25000"/>
                  </a:schemeClr>
                </a:solidFill>
              </a:rPr>
              <a:t> the data revolution for all people and the whole planet in order to monitor progress, hold governments accountable and foster sustainable development.’</a:t>
            </a:r>
          </a:p>
          <a:p>
            <a:pPr marL="182563" indent="-182563">
              <a:spcAft>
                <a:spcPts val="600"/>
              </a:spcAft>
              <a:buFont typeface="Wingdings" charset="2"/>
              <a:buChar char="§"/>
            </a:pPr>
            <a:r>
              <a:rPr lang="en-US" sz="1200" dirty="0" smtClean="0">
                <a:solidFill>
                  <a:schemeClr val="tx1">
                    <a:lumMod val="75000"/>
                    <a:lumOff val="25000"/>
                  </a:schemeClr>
                </a:solidFill>
              </a:rPr>
              <a:t>Need to </a:t>
            </a:r>
            <a:r>
              <a:rPr lang="en-US" sz="1200" dirty="0" err="1" smtClean="0">
                <a:solidFill>
                  <a:schemeClr val="tx1">
                    <a:lumMod val="75000"/>
                    <a:lumOff val="25000"/>
                  </a:schemeClr>
                </a:solidFill>
              </a:rPr>
              <a:t>upskill</a:t>
            </a:r>
            <a:r>
              <a:rPr lang="en-US" sz="1200" dirty="0" smtClean="0">
                <a:solidFill>
                  <a:schemeClr val="tx1">
                    <a:lumMod val="75000"/>
                    <a:lumOff val="25000"/>
                  </a:schemeClr>
                </a:solidFill>
              </a:rPr>
              <a:t> data providers and harness many other data sources.</a:t>
            </a:r>
          </a:p>
          <a:p>
            <a:pPr marL="182563" indent="-182563">
              <a:spcAft>
                <a:spcPts val="600"/>
              </a:spcAft>
              <a:buFont typeface="Wingdings" charset="2"/>
              <a:buChar char="§"/>
            </a:pPr>
            <a:r>
              <a:rPr lang="en-US" sz="1200" dirty="0" smtClean="0">
                <a:solidFill>
                  <a:schemeClr val="tx1">
                    <a:lumMod val="75000"/>
                    <a:lumOff val="25000"/>
                  </a:schemeClr>
                </a:solidFill>
              </a:rPr>
              <a:t>Role of scientific community is essential.</a:t>
            </a:r>
          </a:p>
          <a:p>
            <a:pPr marL="182563" indent="-182563">
              <a:spcAft>
                <a:spcPts val="600"/>
              </a:spcAft>
              <a:buFont typeface="Wingdings" charset="2"/>
              <a:buChar char="§"/>
            </a:pPr>
            <a:r>
              <a:rPr lang="en-US" sz="1200" dirty="0" smtClean="0">
                <a:solidFill>
                  <a:schemeClr val="tx1">
                    <a:lumMod val="75000"/>
                    <a:lumOff val="25000"/>
                  </a:schemeClr>
                </a:solidFill>
              </a:rPr>
              <a:t>Indicators and metrics are complicated, need to by viewed critically.  They are interrelated and need to be examines as a system.</a:t>
            </a:r>
            <a:endParaRPr lang="en-GB" sz="1200" dirty="0" smtClean="0">
              <a:solidFill>
                <a:schemeClr val="tx1">
                  <a:lumMod val="75000"/>
                  <a:lumOff val="2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07080A"/>
        </a:solidFill>
        <a:effectLst/>
      </p:bgPr>
    </p:bg>
    <p:spTree>
      <p:nvGrpSpPr>
        <p:cNvPr id="1" name=""/>
        <p:cNvGrpSpPr/>
        <p:nvPr/>
      </p:nvGrpSpPr>
      <p:grpSpPr>
        <a:xfrm>
          <a:off x="0" y="0"/>
          <a:ext cx="0" cy="0"/>
          <a:chOff x="0" y="0"/>
          <a:chExt cx="0" cy="0"/>
        </a:xfrm>
      </p:grpSpPr>
      <p:pic>
        <p:nvPicPr>
          <p:cNvPr id="9" name="Picture 8" descr="9963_jkt_Rev4BorgmanJacket20140927.jpg"/>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0" y="0"/>
            <a:ext cx="3478981" cy="5148000"/>
          </a:xfrm>
          <a:prstGeom prst="rect">
            <a:avLst/>
          </a:prstGeom>
        </p:spPr>
      </p:pic>
      <p:pic>
        <p:nvPicPr>
          <p:cNvPr id="10" name="Picture 9" descr="CDT_logo-sub_grey-invert@3x.png"/>
          <p:cNvPicPr>
            <a:picLocks noChangeAspect="1"/>
          </p:cNvPicPr>
          <p:nvPr/>
        </p:nvPicPr>
        <p:blipFill>
          <a:blip r:embed="rId3"/>
          <a:stretch>
            <a:fillRect/>
          </a:stretch>
        </p:blipFill>
        <p:spPr>
          <a:xfrm>
            <a:off x="6170565" y="3834229"/>
            <a:ext cx="2973436" cy="1309271"/>
          </a:xfrm>
          <a:prstGeom prst="rect">
            <a:avLst/>
          </a:prstGeom>
        </p:spPr>
      </p:pic>
      <p:sp>
        <p:nvSpPr>
          <p:cNvPr id="11" name="TextBox 10"/>
          <p:cNvSpPr txBox="1"/>
          <p:nvPr/>
        </p:nvSpPr>
        <p:spPr>
          <a:xfrm>
            <a:off x="3742751" y="298246"/>
            <a:ext cx="5282183" cy="2616101"/>
          </a:xfrm>
          <a:prstGeom prst="rect">
            <a:avLst/>
          </a:prstGeom>
          <a:noFill/>
        </p:spPr>
        <p:txBody>
          <a:bodyPr wrap="square" rtlCol="0">
            <a:spAutoFit/>
          </a:bodyPr>
          <a:lstStyle/>
          <a:p>
            <a:pPr marL="182563" indent="-182563">
              <a:spcAft>
                <a:spcPts val="1200"/>
              </a:spcAft>
              <a:buFont typeface="Wingdings" charset="2"/>
              <a:buChar char="§"/>
            </a:pPr>
            <a:r>
              <a:rPr lang="en-US" sz="1600" b="1" dirty="0" smtClean="0">
                <a:solidFill>
                  <a:schemeClr val="bg1">
                    <a:lumMod val="95000"/>
                  </a:schemeClr>
                </a:solidFill>
              </a:rPr>
              <a:t>Big Data: </a:t>
            </a:r>
            <a:r>
              <a:rPr lang="en-US" sz="1600" dirty="0" smtClean="0">
                <a:solidFill>
                  <a:schemeClr val="bg1">
                    <a:lumMod val="95000"/>
                  </a:schemeClr>
                </a:solidFill>
              </a:rPr>
              <a:t>Of course, the capacity to create huge volumes of extremely valuable data (Earth observation, sensor networks, environmental monitoring, human activity…) has huge scientific and societal potential.</a:t>
            </a:r>
          </a:p>
          <a:p>
            <a:pPr marL="182563" indent="-182563">
              <a:spcAft>
                <a:spcPts val="1200"/>
              </a:spcAft>
              <a:buFont typeface="Wingdings" charset="2"/>
              <a:buChar char="§"/>
            </a:pPr>
            <a:r>
              <a:rPr lang="en-US" sz="1600" b="1" dirty="0" smtClean="0">
                <a:solidFill>
                  <a:schemeClr val="bg1">
                    <a:lumMod val="95000"/>
                  </a:schemeClr>
                </a:solidFill>
              </a:rPr>
              <a:t>Little Data: </a:t>
            </a:r>
            <a:r>
              <a:rPr lang="en-US" sz="1600" dirty="0" smtClean="0">
                <a:solidFill>
                  <a:schemeClr val="bg1">
                    <a:lumMod val="95000"/>
                  </a:schemeClr>
                </a:solidFill>
              </a:rPr>
              <a:t>Data that are essential to understanding a given phenomenon can be very small (in volume) and require considerable stewardship and analysis.</a:t>
            </a:r>
          </a:p>
          <a:p>
            <a:pPr marL="182563" indent="-182563">
              <a:spcAft>
                <a:spcPts val="1200"/>
              </a:spcAft>
              <a:buFont typeface="Wingdings" charset="2"/>
              <a:buChar char="§"/>
            </a:pPr>
            <a:r>
              <a:rPr lang="en-US" sz="1600" b="1" dirty="0" smtClean="0">
                <a:solidFill>
                  <a:schemeClr val="bg1">
                    <a:lumMod val="95000"/>
                  </a:schemeClr>
                </a:solidFill>
              </a:rPr>
              <a:t>NO DATA:</a:t>
            </a:r>
            <a:r>
              <a:rPr lang="en-US" sz="1600" dirty="0" smtClean="0">
                <a:solidFill>
                  <a:schemeClr val="bg1">
                    <a:lumMod val="95000"/>
                  </a:schemeClr>
                </a:solidFill>
              </a:rPr>
              <a:t> The major challenge remains that for many issues we simply do not have the data we need!</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4797</TotalTime>
  <Words>4893</Words>
  <Application>Microsoft Macintosh PowerPoint</Application>
  <PresentationFormat>On-screen Show (16:9)</PresentationFormat>
  <Paragraphs>394</Paragraphs>
  <Slides>41</Slides>
  <Notes>4</Notes>
  <HiddenSlides>0</HiddenSlides>
  <MMClips>0</MMClips>
  <ScaleCrop>false</ScaleCrop>
  <HeadingPairs>
    <vt:vector size="4" baseType="variant">
      <vt:variant>
        <vt:lpstr>Design Template</vt:lpstr>
      </vt:variant>
      <vt:variant>
        <vt:i4>1</vt:i4>
      </vt:variant>
      <vt:variant>
        <vt:lpstr>Slide Titles</vt:lpstr>
      </vt:variant>
      <vt:variant>
        <vt:i4>41</vt:i4>
      </vt:variant>
    </vt:vector>
  </HeadingPairs>
  <TitlesOfParts>
    <vt:vector size="42" baseType="lpstr">
      <vt:lpstr>Office Theme</vt:lpstr>
      <vt:lpstr>Data for the Planet: FAIR data, cross-domain science and CODATA</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Thank you for your attention  Simon Hodson, CODATA www.codata.org simon@codata.org @simonhodson99 ; @CODATAnews</vt:lpstr>
    </vt:vector>
  </TitlesOfParts>
  <Company>University of Hull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Hodson</dc:creator>
  <cp:lastModifiedBy>Simon Hodson</cp:lastModifiedBy>
  <cp:revision>408</cp:revision>
  <dcterms:created xsi:type="dcterms:W3CDTF">2019-10-16T08:37:10Z</dcterms:created>
  <dcterms:modified xsi:type="dcterms:W3CDTF">2019-10-16T13:30:47Z</dcterms:modified>
</cp:coreProperties>
</file>